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8"/>
  </p:notesMasterIdLst>
  <p:sldIdLst>
    <p:sldId id="256" r:id="rId2"/>
    <p:sldId id="257" r:id="rId3"/>
    <p:sldId id="261" r:id="rId4"/>
    <p:sldId id="263" r:id="rId5"/>
    <p:sldId id="305" r:id="rId6"/>
    <p:sldId id="272" r:id="rId7"/>
    <p:sldId id="306" r:id="rId8"/>
    <p:sldId id="262" r:id="rId9"/>
    <p:sldId id="281" r:id="rId10"/>
    <p:sldId id="307" r:id="rId11"/>
    <p:sldId id="308" r:id="rId12"/>
    <p:sldId id="310" r:id="rId13"/>
    <p:sldId id="287" r:id="rId14"/>
    <p:sldId id="260" r:id="rId15"/>
    <p:sldId id="312" r:id="rId16"/>
    <p:sldId id="313" r:id="rId17"/>
    <p:sldId id="314" r:id="rId18"/>
    <p:sldId id="270" r:id="rId19"/>
    <p:sldId id="316" r:id="rId20"/>
    <p:sldId id="317" r:id="rId21"/>
    <p:sldId id="318" r:id="rId22"/>
    <p:sldId id="264" r:id="rId23"/>
    <p:sldId id="320" r:id="rId24"/>
    <p:sldId id="321" r:id="rId25"/>
    <p:sldId id="258" r:id="rId26"/>
    <p:sldId id="286" r:id="rId27"/>
  </p:sldIdLst>
  <p:sldSz cx="9144000" cy="5143500" type="screen16x9"/>
  <p:notesSz cx="6858000" cy="9144000"/>
  <p:embeddedFontLst>
    <p:embeddedFont>
      <p:font typeface="Montserrat" panose="020B0604020202020204" charset="0"/>
      <p:regular r:id="rId29"/>
      <p:bold r:id="rId30"/>
      <p:italic r:id="rId31"/>
      <p:boldItalic r:id="rId32"/>
    </p:embeddedFont>
    <p:embeddedFont>
      <p:font typeface="Montserrat ExtraBold" panose="020B0604020202020204" charset="0"/>
      <p:bold r:id="rId33"/>
      <p:boldItalic r:id="rId34"/>
    </p:embeddedFont>
    <p:embeddedFont>
      <p:font typeface="Montserrat ExtraLight" panose="020B0604020202020204" charset="0"/>
      <p:regular r:id="rId35"/>
      <p:bold r:id="rId36"/>
      <p:italic r:id="rId37"/>
      <p:boldItalic r:id="rId38"/>
    </p:embeddedFont>
    <p:embeddedFont>
      <p:font typeface="Montserrat Medium"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44B4A2-7AE8-4639-BB69-14567E0F91ED}">
  <a:tblStyle styleId="{5644B4A2-7AE8-4639-BB69-14567E0F91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126" autoAdjust="0"/>
  </p:normalViewPr>
  <p:slideViewPr>
    <p:cSldViewPr snapToGrid="0">
      <p:cViewPr varScale="1">
        <p:scale>
          <a:sx n="81" d="100"/>
          <a:sy n="81" d="100"/>
        </p:scale>
        <p:origin x="6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u-HU" dirty="0"/>
          </a:p>
        </p:txBody>
      </p:sp>
    </p:spTree>
    <p:extLst>
      <p:ext uri="{BB962C8B-B14F-4D97-AF65-F5344CB8AC3E}">
        <p14:creationId xmlns:p14="http://schemas.microsoft.com/office/powerpoint/2010/main" val="1332326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u-HU" dirty="0"/>
          </a:p>
        </p:txBody>
      </p:sp>
    </p:spTree>
    <p:extLst>
      <p:ext uri="{BB962C8B-B14F-4D97-AF65-F5344CB8AC3E}">
        <p14:creationId xmlns:p14="http://schemas.microsoft.com/office/powerpoint/2010/main" val="1667383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933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7f9262ee2f_0_26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7f9262ee2f_0_26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3 réteg: 128, 128, 128 neuronnal</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err="1"/>
              <a:t>Learning</a:t>
            </a:r>
            <a:r>
              <a:rPr lang="hu-HU" dirty="0"/>
              <a:t> </a:t>
            </a:r>
            <a:r>
              <a:rPr lang="hu-HU" dirty="0" err="1"/>
              <a:t>rate</a:t>
            </a:r>
            <a:r>
              <a:rPr lang="hu-HU" dirty="0"/>
              <a:t>: 0.1</a:t>
            </a:r>
          </a:p>
          <a:p>
            <a:pPr marL="0" lvl="0" indent="0" algn="l" rtl="0">
              <a:spcBef>
                <a:spcPts val="0"/>
              </a:spcBef>
              <a:spcAft>
                <a:spcPts val="0"/>
              </a:spcAft>
              <a:buNone/>
            </a:pPr>
            <a:r>
              <a:rPr lang="hu-HU" dirty="0" err="1"/>
              <a:t>Discount</a:t>
            </a:r>
            <a:r>
              <a:rPr lang="hu-HU" dirty="0"/>
              <a:t> </a:t>
            </a:r>
            <a:r>
              <a:rPr lang="hu-HU" dirty="0" err="1"/>
              <a:t>factor</a:t>
            </a:r>
            <a:r>
              <a:rPr lang="hu-HU" dirty="0"/>
              <a:t>: 0.99</a:t>
            </a:r>
            <a:endParaRPr dirty="0"/>
          </a:p>
        </p:txBody>
      </p:sp>
    </p:spTree>
    <p:extLst>
      <p:ext uri="{BB962C8B-B14F-4D97-AF65-F5344CB8AC3E}">
        <p14:creationId xmlns:p14="http://schemas.microsoft.com/office/powerpoint/2010/main" val="278534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err="1"/>
              <a:t>Replay</a:t>
            </a:r>
            <a:r>
              <a:rPr lang="hu-HU" dirty="0"/>
              <a:t> </a:t>
            </a:r>
            <a:r>
              <a:rPr lang="hu-HU" dirty="0" err="1"/>
              <a:t>memory</a:t>
            </a:r>
            <a:r>
              <a:rPr lang="hu-HU" dirty="0"/>
              <a:t>: 2000</a:t>
            </a:r>
          </a:p>
          <a:p>
            <a:pPr marL="0" lvl="0" indent="0" algn="l" rtl="0">
              <a:spcBef>
                <a:spcPts val="0"/>
              </a:spcBef>
              <a:spcAft>
                <a:spcPts val="0"/>
              </a:spcAft>
              <a:buNone/>
            </a:pPr>
            <a:r>
              <a:rPr lang="hu-HU" dirty="0"/>
              <a:t>Batch </a:t>
            </a:r>
            <a:r>
              <a:rPr lang="hu-HU" dirty="0" err="1"/>
              <a:t>size</a:t>
            </a:r>
            <a:r>
              <a:rPr lang="hu-HU" dirty="0"/>
              <a:t>: 64</a:t>
            </a:r>
            <a:endParaRPr dirty="0"/>
          </a:p>
        </p:txBody>
      </p:sp>
    </p:spTree>
    <p:extLst>
      <p:ext uri="{BB962C8B-B14F-4D97-AF65-F5344CB8AC3E}">
        <p14:creationId xmlns:p14="http://schemas.microsoft.com/office/powerpoint/2010/main" val="1616059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u-HU"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5738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baseline="0" dirty="0">
                <a:solidFill>
                  <a:srgbClr val="000000"/>
                </a:solidFill>
                <a:latin typeface="Arial"/>
                <a:ea typeface="Arial"/>
                <a:cs typeface="Arial"/>
                <a:sym typeface="Arial"/>
              </a:rPr>
              <a:t>Next, we investigate how the proposed agents affect the results in both environments. We trained them 1000 episodes long and they were evaluated with 100 games in each tenth episode. The reward is calculated from the last 10 evaluations. Table </a:t>
            </a:r>
            <a:r>
              <a:rPr lang="en-US" sz="1100" b="0" i="0" u="none" strike="noStrike" cap="none" baseline="0" dirty="0" err="1">
                <a:solidFill>
                  <a:srgbClr val="000000"/>
                </a:solidFill>
                <a:latin typeface="Arial"/>
                <a:ea typeface="Arial"/>
                <a:cs typeface="Arial"/>
                <a:sym typeface="Arial"/>
              </a:rPr>
              <a:t>II.and</a:t>
            </a:r>
            <a:r>
              <a:rPr lang="en-US" sz="1100" b="0" i="0" u="none" strike="noStrike" cap="none" baseline="0" dirty="0">
                <a:solidFill>
                  <a:srgbClr val="000000"/>
                </a:solidFill>
                <a:latin typeface="Arial"/>
                <a:ea typeface="Arial"/>
                <a:cs typeface="Arial"/>
                <a:sym typeface="Arial"/>
              </a:rPr>
              <a:t> Table III. display the average rewards and their variance in Leduc </a:t>
            </a:r>
            <a:r>
              <a:rPr lang="en-US" sz="1100" b="0" i="0" u="none" strike="noStrike" cap="none" baseline="0" dirty="0" err="1">
                <a:solidFill>
                  <a:srgbClr val="000000"/>
                </a:solidFill>
                <a:latin typeface="Arial"/>
                <a:ea typeface="Arial"/>
                <a:cs typeface="Arial"/>
                <a:sym typeface="Arial"/>
              </a:rPr>
              <a:t>Hold’em</a:t>
            </a:r>
            <a:r>
              <a:rPr lang="en-US" sz="1100" b="0" i="0" u="none" strike="noStrike" cap="none" baseline="0" dirty="0">
                <a:solidFill>
                  <a:srgbClr val="000000"/>
                </a:solidFill>
                <a:latin typeface="Arial"/>
                <a:ea typeface="Arial"/>
                <a:cs typeface="Arial"/>
                <a:sym typeface="Arial"/>
              </a:rPr>
              <a:t> and Limit </a:t>
            </a:r>
            <a:r>
              <a:rPr lang="en-US" sz="1100" b="0" i="0" u="none" strike="noStrike" cap="none" baseline="0" dirty="0" err="1">
                <a:solidFill>
                  <a:srgbClr val="000000"/>
                </a:solidFill>
                <a:latin typeface="Arial"/>
                <a:ea typeface="Arial"/>
                <a:cs typeface="Arial"/>
                <a:sym typeface="Arial"/>
              </a:rPr>
              <a:t>Hold’em</a:t>
            </a:r>
            <a:r>
              <a:rPr lang="en-US" sz="1100" b="0" i="0" u="none" strike="noStrike" cap="none" baseline="0" dirty="0">
                <a:solidFill>
                  <a:srgbClr val="000000"/>
                </a:solidFill>
                <a:latin typeface="Arial"/>
                <a:ea typeface="Arial"/>
                <a:cs typeface="Arial"/>
                <a:sym typeface="Arial"/>
              </a:rPr>
              <a:t>. </a:t>
            </a:r>
          </a:p>
          <a:p>
            <a:r>
              <a:rPr lang="en-US" sz="1100" b="0" i="0" u="none" strike="noStrike" cap="none" baseline="0" dirty="0">
                <a:solidFill>
                  <a:srgbClr val="000000"/>
                </a:solidFill>
                <a:latin typeface="Arial"/>
                <a:ea typeface="Arial"/>
                <a:cs typeface="Arial"/>
                <a:sym typeface="Arial"/>
              </a:rPr>
              <a:t>The most important finding is that the different versions of the traditional DQN agent have an effect on the performance. Moreover, if the agent prefers </a:t>
            </a:r>
            <a:r>
              <a:rPr lang="en-US" sz="1100" b="0" i="1" u="none" strike="noStrike" cap="none" baseline="0" dirty="0">
                <a:solidFill>
                  <a:srgbClr val="000000"/>
                </a:solidFill>
                <a:latin typeface="Arial"/>
                <a:ea typeface="Arial"/>
                <a:cs typeface="Arial"/>
                <a:sym typeface="Arial"/>
              </a:rPr>
              <a:t>raising </a:t>
            </a:r>
            <a:r>
              <a:rPr lang="en-US" sz="1100" b="0" i="0" u="none" strike="noStrike" cap="none" baseline="0" dirty="0">
                <a:solidFill>
                  <a:srgbClr val="000000"/>
                </a:solidFill>
                <a:latin typeface="Arial"/>
                <a:ea typeface="Arial"/>
                <a:cs typeface="Arial"/>
                <a:sym typeface="Arial"/>
              </a:rPr>
              <a:t>to </a:t>
            </a:r>
            <a:r>
              <a:rPr lang="en-US" sz="1100" b="0" i="1" u="none" strike="noStrike" cap="none" baseline="0" dirty="0">
                <a:solidFill>
                  <a:srgbClr val="000000"/>
                </a:solidFill>
                <a:latin typeface="Arial"/>
                <a:ea typeface="Arial"/>
                <a:cs typeface="Arial"/>
                <a:sym typeface="Arial"/>
              </a:rPr>
              <a:t>calling</a:t>
            </a:r>
            <a:r>
              <a:rPr lang="en-US" sz="1100" b="0" i="0" u="none" strike="noStrike" cap="none" baseline="0" dirty="0">
                <a:solidFill>
                  <a:srgbClr val="000000"/>
                </a:solidFill>
                <a:latin typeface="Arial"/>
                <a:ea typeface="Arial"/>
                <a:cs typeface="Arial"/>
                <a:sym typeface="Arial"/>
              </a:rPr>
              <a:t>, the performance is significantly better. </a:t>
            </a:r>
          </a:p>
          <a:p>
            <a:r>
              <a:rPr lang="en-US" sz="1100" b="0" i="0" u="none" strike="noStrike" cap="none" baseline="0" dirty="0">
                <a:solidFill>
                  <a:srgbClr val="000000"/>
                </a:solidFill>
                <a:latin typeface="Arial"/>
                <a:ea typeface="Arial"/>
                <a:cs typeface="Arial"/>
                <a:sym typeface="Arial"/>
              </a:rPr>
              <a:t>In the case of the Leduc </a:t>
            </a:r>
            <a:r>
              <a:rPr lang="en-US" sz="1100" b="0" i="0" u="none" strike="noStrike" cap="none" baseline="0" dirty="0" err="1">
                <a:solidFill>
                  <a:srgbClr val="000000"/>
                </a:solidFill>
                <a:latin typeface="Arial"/>
                <a:ea typeface="Arial"/>
                <a:cs typeface="Arial"/>
                <a:sym typeface="Arial"/>
              </a:rPr>
              <a:t>Hold’em</a:t>
            </a:r>
            <a:r>
              <a:rPr lang="en-US" sz="1100" b="0" i="0" u="none" strike="noStrike" cap="none" baseline="0" dirty="0">
                <a:solidFill>
                  <a:srgbClr val="000000"/>
                </a:solidFill>
                <a:latin typeface="Arial"/>
                <a:ea typeface="Arial"/>
                <a:cs typeface="Arial"/>
                <a:sym typeface="Arial"/>
              </a:rPr>
              <a:t> environment, the DQN-CAR algorithm exceeds the baseline DQN by more than 30% with respect to the achieved average reward. Furthermore, it also performs better than the CFR agent. Meanwhile, the other two methods underperform the classical DQN and CFR as well.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baseline="0" dirty="0">
                <a:solidFill>
                  <a:srgbClr val="000000"/>
                </a:solidFill>
                <a:latin typeface="Arial"/>
                <a:ea typeface="Arial"/>
                <a:cs typeface="Arial"/>
                <a:sym typeface="Arial"/>
              </a:rPr>
              <a:t>Similar results come from the Limit </a:t>
            </a:r>
            <a:r>
              <a:rPr lang="en-US" sz="1100" b="0" i="0" u="none" strike="noStrike" cap="none" baseline="0" dirty="0" err="1">
                <a:solidFill>
                  <a:srgbClr val="000000"/>
                </a:solidFill>
                <a:latin typeface="Arial"/>
                <a:ea typeface="Arial"/>
                <a:cs typeface="Arial"/>
                <a:sym typeface="Arial"/>
              </a:rPr>
              <a:t>Hold’em</a:t>
            </a:r>
            <a:r>
              <a:rPr lang="en-US" sz="1100" b="0" i="0" u="none" strike="noStrike" cap="none" baseline="0" dirty="0">
                <a:solidFill>
                  <a:srgbClr val="000000"/>
                </a:solidFill>
                <a:latin typeface="Arial"/>
                <a:ea typeface="Arial"/>
                <a:cs typeface="Arial"/>
                <a:sym typeface="Arial"/>
              </a:rPr>
              <a:t> environment, where the DQN-CAR outperforms the DQN algorithm by almost 40% improvement. In this game, the CFR agent learns far slower, because it requires full traversals of the game tree [14], which is infeasible in a larger game. To overcome this situation, abstraction is typically applied before running CFR, where determining a good abstraction can be a huge challenge [15]. We found this to be a part that falls outside the scope of this paper. For this reason, there is no comparison with the CFR agent in the Limit </a:t>
            </a:r>
            <a:r>
              <a:rPr lang="en-US" sz="1100" b="0" i="0" u="none" strike="noStrike" cap="none" baseline="0" dirty="0" err="1">
                <a:solidFill>
                  <a:srgbClr val="000000"/>
                </a:solidFill>
                <a:latin typeface="Arial"/>
                <a:ea typeface="Arial"/>
                <a:cs typeface="Arial"/>
                <a:sym typeface="Arial"/>
              </a:rPr>
              <a:t>Hold’em</a:t>
            </a:r>
            <a:r>
              <a:rPr lang="en-US" sz="1100" b="0" i="0" u="none" strike="noStrike" cap="none" baseline="0" dirty="0">
                <a:solidFill>
                  <a:srgbClr val="000000"/>
                </a:solidFill>
                <a:latin typeface="Arial"/>
                <a:ea typeface="Arial"/>
                <a:cs typeface="Arial"/>
                <a:sym typeface="Arial"/>
              </a:rPr>
              <a:t> environment. </a:t>
            </a:r>
            <a:endParaRPr dirty="0"/>
          </a:p>
        </p:txBody>
      </p:sp>
    </p:spTree>
    <p:extLst>
      <p:ext uri="{BB962C8B-B14F-4D97-AF65-F5344CB8AC3E}">
        <p14:creationId xmlns:p14="http://schemas.microsoft.com/office/powerpoint/2010/main" val="2999404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baseline="0" dirty="0">
                <a:solidFill>
                  <a:srgbClr val="000000"/>
                </a:solidFill>
                <a:latin typeface="Arial"/>
                <a:ea typeface="Arial"/>
                <a:cs typeface="Arial"/>
                <a:sym typeface="Arial"/>
              </a:rPr>
              <a:t>These results with the proposed DQN-CAR algorithm against a random agent shows great performance in both environments. However, it is important to note its limitations. While the aggressive strategy works well against a random agent, the opposite can happen against a stronger opponent. As suggested from [9], the problem of the DQN policy is that it may be highly exploitable since it is easy to find its weaknesses. Indeed, if we train the algorithms against a pre-trained NFSP agent, their performance drops drastically. </a:t>
            </a:r>
            <a:endParaRPr dirty="0"/>
          </a:p>
        </p:txBody>
      </p:sp>
    </p:spTree>
    <p:extLst>
      <p:ext uri="{BB962C8B-B14F-4D97-AF65-F5344CB8AC3E}">
        <p14:creationId xmlns:p14="http://schemas.microsoft.com/office/powerpoint/2010/main" val="207243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baseline="0" dirty="0">
                <a:solidFill>
                  <a:srgbClr val="000000"/>
                </a:solidFill>
                <a:latin typeface="Arial"/>
                <a:ea typeface="Arial"/>
                <a:cs typeface="Arial"/>
                <a:sym typeface="Arial"/>
              </a:rPr>
              <a:t>Long-term planning poker bots have not been in the main focus of research. To handle this problem, we created a simple CFR agent by editing its code in the </a:t>
            </a:r>
            <a:r>
              <a:rPr lang="en-US" sz="1100" b="0" i="0" u="none" strike="noStrike" cap="none" baseline="0" dirty="0" err="1">
                <a:solidFill>
                  <a:srgbClr val="000000"/>
                </a:solidFill>
                <a:latin typeface="Arial"/>
                <a:ea typeface="Arial"/>
                <a:cs typeface="Arial"/>
                <a:sym typeface="Arial"/>
              </a:rPr>
              <a:t>RLCard</a:t>
            </a:r>
            <a:r>
              <a:rPr lang="en-US" sz="1100" b="0" i="0" u="none" strike="noStrike" cap="none" baseline="0" dirty="0">
                <a:solidFill>
                  <a:srgbClr val="000000"/>
                </a:solidFill>
                <a:latin typeface="Arial"/>
                <a:ea typeface="Arial"/>
                <a:cs typeface="Arial"/>
                <a:sym typeface="Arial"/>
              </a:rPr>
              <a:t> library. For computational reasons, our implementation only deals with 2 rounds of play, and it is specialized in a curious way: its main goal is to have more chips at the end of the round than the opponent has. As CFR learns by traversing the tree and correcting its policy by the calculated regrets, moving beyond two rounds resulted in a really slow learning speed. </a:t>
            </a:r>
            <a:endParaRPr dirty="0"/>
          </a:p>
        </p:txBody>
      </p:sp>
    </p:spTree>
    <p:extLst>
      <p:ext uri="{BB962C8B-B14F-4D97-AF65-F5344CB8AC3E}">
        <p14:creationId xmlns:p14="http://schemas.microsoft.com/office/powerpoint/2010/main" val="2763646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u-HU"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525585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u-HU"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852054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Bevezető</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hu-HU" sz="1100" b="0" i="0" u="none" strike="noStrike" cap="none" dirty="0">
                <a:solidFill>
                  <a:srgbClr val="000000"/>
                </a:solidFill>
                <a:effectLst/>
                <a:latin typeface="Arial"/>
                <a:ea typeface="Arial"/>
                <a:cs typeface="Arial"/>
                <a:sym typeface="Arial"/>
              </a:rPr>
              <a:t>Teljesinformációs </a:t>
            </a:r>
            <a:r>
              <a:rPr lang="hu-HU" sz="1100" b="0" i="0" u="none" strike="noStrike" cap="none" dirty="0" err="1">
                <a:solidFill>
                  <a:srgbClr val="000000"/>
                </a:solidFill>
                <a:effectLst/>
                <a:latin typeface="Arial"/>
                <a:ea typeface="Arial"/>
                <a:cs typeface="Arial"/>
                <a:sym typeface="Arial"/>
              </a:rPr>
              <a:t>vs</a:t>
            </a:r>
            <a:r>
              <a:rPr lang="hu-HU" sz="1100" b="0" i="0" u="none" strike="noStrike" cap="none" dirty="0">
                <a:solidFill>
                  <a:srgbClr val="000000"/>
                </a:solidFill>
                <a:effectLst/>
                <a:latin typeface="Arial"/>
                <a:ea typeface="Arial"/>
                <a:cs typeface="Arial"/>
                <a:sym typeface="Arial"/>
              </a:rPr>
              <a:t> nem teljesinformációs játék</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Játékelmélet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hu-HU" sz="1100" b="0" i="0" u="none" strike="noStrike" cap="none" dirty="0">
                <a:solidFill>
                  <a:srgbClr val="000000"/>
                </a:solidFill>
                <a:effectLst/>
                <a:latin typeface="Arial"/>
                <a:ea typeface="Arial"/>
                <a:cs typeface="Arial"/>
                <a:sym typeface="Arial"/>
              </a:rPr>
              <a:t>Teljesinformációs játék:</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hu-HU" sz="1100" b="0" i="0" u="none" strike="noStrike" cap="none" dirty="0">
                <a:solidFill>
                  <a:srgbClr val="000000"/>
                </a:solidFill>
                <a:effectLst/>
                <a:latin typeface="Arial"/>
                <a:ea typeface="Arial"/>
                <a:cs typeface="Arial"/>
                <a:sym typeface="Arial"/>
              </a:rPr>
              <a:t>Könnyebb</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hu-HU" sz="1100" b="0" i="0" u="none" strike="noStrike" cap="none" dirty="0">
                <a:solidFill>
                  <a:srgbClr val="000000"/>
                </a:solidFill>
                <a:effectLst/>
                <a:latin typeface="Arial"/>
                <a:ea typeface="Arial"/>
                <a:cs typeface="Arial"/>
                <a:sym typeface="Arial"/>
              </a:rPr>
              <a:t>Minden esemény tudott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hu-HU" sz="1100" b="0" i="0" u="none" strike="noStrike" cap="none" dirty="0">
                <a:solidFill>
                  <a:srgbClr val="000000"/>
                </a:solidFill>
                <a:effectLst/>
                <a:latin typeface="Arial"/>
                <a:ea typeface="Arial"/>
                <a:cs typeface="Arial"/>
                <a:sym typeface="Arial"/>
              </a:rPr>
              <a:t>Kezdeti esemény is tudott (</a:t>
            </a:r>
            <a:r>
              <a:rPr lang="hu-HU" sz="1100" b="0" i="0" u="none" strike="noStrike" cap="none" dirty="0" err="1">
                <a:solidFill>
                  <a:srgbClr val="000000"/>
                </a:solidFill>
                <a:effectLst/>
                <a:latin typeface="Arial"/>
                <a:ea typeface="Arial"/>
                <a:cs typeface="Arial"/>
                <a:sym typeface="Arial"/>
              </a:rPr>
              <a:t>pl</a:t>
            </a:r>
            <a:r>
              <a:rPr lang="hu-HU" sz="1100" b="0" i="0" u="none" strike="noStrike" cap="none" dirty="0">
                <a:solidFill>
                  <a:srgbClr val="000000"/>
                </a:solidFill>
                <a:effectLst/>
                <a:latin typeface="Arial"/>
                <a:ea typeface="Arial"/>
                <a:cs typeface="Arial"/>
                <a:sym typeface="Arial"/>
              </a:rPr>
              <a:t> az ellenfél lapjai)</a:t>
            </a:r>
          </a:p>
          <a:p>
            <a:pPr marL="0" lvl="0" indent="0" algn="l" rtl="0">
              <a:spcBef>
                <a:spcPts val="0"/>
              </a:spcBef>
              <a:spcAft>
                <a:spcPts val="0"/>
              </a:spcAft>
              <a:buNone/>
            </a:pPr>
            <a:endParaRPr lang="hu-HU" dirty="0"/>
          </a:p>
          <a:p>
            <a:pPr marL="0" lvl="0" indent="0" algn="l" rtl="0">
              <a:spcBef>
                <a:spcPts val="0"/>
              </a:spcBef>
              <a:spcAft>
                <a:spcPts val="0"/>
              </a:spcAft>
              <a:buNone/>
            </a:pPr>
            <a:r>
              <a:rPr lang="hu-HU" dirty="0"/>
              <a:t>Nem teljesinformációs játék:</a:t>
            </a:r>
          </a:p>
          <a:p>
            <a:pPr marL="171450" lvl="0" indent="-171450" algn="l" rtl="0">
              <a:spcBef>
                <a:spcPts val="0"/>
              </a:spcBef>
              <a:spcAft>
                <a:spcPts val="0"/>
              </a:spcAft>
              <a:buFontTx/>
              <a:buChar char="-"/>
            </a:pPr>
            <a:r>
              <a:rPr lang="hu-HU" dirty="0"/>
              <a:t>Rejtett információ (</a:t>
            </a:r>
            <a:r>
              <a:rPr lang="hu-HU" dirty="0" err="1"/>
              <a:t>pl</a:t>
            </a:r>
            <a:r>
              <a:rPr lang="hu-HU" dirty="0"/>
              <a:t> a másik játékos kártyái, blöffölés)</a:t>
            </a:r>
          </a:p>
          <a:p>
            <a:pPr marL="171450" lvl="0" indent="-171450" algn="l" rtl="0">
              <a:spcBef>
                <a:spcPts val="0"/>
              </a:spcBef>
              <a:spcAft>
                <a:spcPts val="0"/>
              </a:spcAft>
              <a:buFontTx/>
              <a:buChar char="-"/>
            </a:pPr>
            <a:r>
              <a:rPr lang="hu-HU" dirty="0"/>
              <a:t>A játékosoknak figyelembe kell venniük a lehetséges kimeneteleket, amikor döntenek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u-HU"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427123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2008:</a:t>
            </a:r>
          </a:p>
          <a:p>
            <a:pPr marL="0" lvl="0" indent="0" algn="l" rtl="0">
              <a:spcBef>
                <a:spcPts val="0"/>
              </a:spcBef>
              <a:spcAft>
                <a:spcPts val="0"/>
              </a:spcAft>
              <a:buNone/>
            </a:pPr>
            <a:r>
              <a:rPr lang="hu-HU" dirty="0"/>
              <a:t>- </a:t>
            </a:r>
            <a:r>
              <a:rPr lang="en-US" sz="1100" b="0" i="0" u="none" strike="noStrike" cap="none" dirty="0">
                <a:solidFill>
                  <a:srgbClr val="000000"/>
                </a:solidFill>
                <a:effectLst/>
                <a:latin typeface="Arial"/>
                <a:ea typeface="Arial"/>
                <a:cs typeface="Arial"/>
                <a:sym typeface="Arial"/>
              </a:rPr>
              <a:t>Polaris contains a number of other fixed strategies, and chooses between these strategies during a match.</a:t>
            </a:r>
            <a:endParaRPr lang="hu-HU" dirty="0"/>
          </a:p>
          <a:p>
            <a:pPr marL="0" lvl="0" indent="0" algn="l" rtl="0">
              <a:spcBef>
                <a:spcPts val="0"/>
              </a:spcBef>
              <a:spcAft>
                <a:spcPts val="0"/>
              </a:spcAft>
              <a:buNone/>
            </a:pPr>
            <a:r>
              <a:rPr lang="hu-HU" dirty="0"/>
              <a:t>- </a:t>
            </a:r>
            <a:r>
              <a:rPr lang="en-US" dirty="0"/>
              <a:t>Polaris plays only heads-up (two player) Limit Texas </a:t>
            </a:r>
            <a:r>
              <a:rPr lang="en-US" dirty="0" err="1"/>
              <a:t>hold'em</a:t>
            </a:r>
            <a:r>
              <a:rPr lang="en-US" dirty="0"/>
              <a:t>.</a:t>
            </a:r>
            <a:endParaRPr lang="hu-HU" dirty="0"/>
          </a:p>
          <a:p>
            <a:pPr marL="0" lvl="0" indent="0" algn="l" rtl="0">
              <a:spcBef>
                <a:spcPts val="0"/>
              </a:spcBef>
              <a:spcAft>
                <a:spcPts val="0"/>
              </a:spcAft>
              <a:buNone/>
            </a:pPr>
            <a:endParaRPr lang="hu-HU" dirty="0"/>
          </a:p>
          <a:p>
            <a:pPr marL="0" lvl="0" indent="0" algn="l" rtl="0">
              <a:spcBef>
                <a:spcPts val="0"/>
              </a:spcBef>
              <a:spcAft>
                <a:spcPts val="0"/>
              </a:spcAft>
              <a:buNone/>
            </a:pPr>
            <a:r>
              <a:rPr lang="hu-HU" dirty="0"/>
              <a:t>2015:</a:t>
            </a:r>
          </a:p>
          <a:p>
            <a:pPr marL="0" lvl="0" indent="0" algn="l" rtl="0">
              <a:spcBef>
                <a:spcPts val="0"/>
              </a:spcBef>
              <a:spcAft>
                <a:spcPts val="0"/>
              </a:spcAft>
              <a:buNone/>
            </a:pPr>
            <a:r>
              <a:rPr lang="hu-HU" dirty="0"/>
              <a:t>- </a:t>
            </a:r>
            <a:r>
              <a:rPr lang="hu-HU" dirty="0" err="1"/>
              <a:t>Cepheus</a:t>
            </a:r>
            <a:r>
              <a:rPr lang="hu-HU" dirty="0"/>
              <a:t> (</a:t>
            </a:r>
            <a:r>
              <a:rPr lang="en-US" dirty="0"/>
              <a:t>the name of the supercomputer</a:t>
            </a:r>
            <a:r>
              <a:rPr lang="hu-HU" dirty="0"/>
              <a:t>)</a:t>
            </a:r>
          </a:p>
          <a:p>
            <a:pPr marL="171450" lvl="0" indent="-171450" algn="l" rtl="0">
              <a:spcBef>
                <a:spcPts val="0"/>
              </a:spcBef>
              <a:spcAft>
                <a:spcPts val="0"/>
              </a:spcAft>
              <a:buFontTx/>
              <a:buChar char="-"/>
            </a:pPr>
            <a:r>
              <a:rPr lang="en-US" sz="1100" b="0" i="0" u="none" strike="noStrike" cap="none" baseline="0" dirty="0">
                <a:solidFill>
                  <a:srgbClr val="000000"/>
                </a:solidFill>
                <a:latin typeface="Arial"/>
                <a:ea typeface="Arial"/>
                <a:cs typeface="Arial"/>
                <a:sym typeface="Arial"/>
              </a:rPr>
              <a:t>68 days with CPUs, using a special version of Counterfactual Regret Minimization (CFR). Cepheus heavily outperformed Polaris</a:t>
            </a:r>
            <a:r>
              <a:rPr lang="hu-HU" sz="1100" b="0" i="0" u="none" strike="noStrike" cap="none" baseline="0" dirty="0">
                <a:solidFill>
                  <a:srgbClr val="000000"/>
                </a:solidFill>
                <a:latin typeface="Arial"/>
                <a:ea typeface="Arial"/>
                <a:cs typeface="Arial"/>
                <a:sym typeface="Arial"/>
              </a:rPr>
              <a:t>.</a:t>
            </a:r>
          </a:p>
          <a:p>
            <a:pPr marL="171450" lvl="0" indent="-171450" algn="l" rtl="0">
              <a:spcBef>
                <a:spcPts val="0"/>
              </a:spcBef>
              <a:spcAft>
                <a:spcPts val="0"/>
              </a:spcAft>
              <a:buFontTx/>
              <a:buChar char="-"/>
            </a:pPr>
            <a:endParaRPr lang="hu-HU" sz="1100" b="0" i="0" u="none" strike="noStrike" cap="none" baseline="0" dirty="0">
              <a:solidFill>
                <a:srgbClr val="000000"/>
              </a:solidFill>
              <a:latin typeface="Arial"/>
              <a:ea typeface="Arial"/>
              <a:cs typeface="Arial"/>
              <a:sym typeface="Arial"/>
            </a:endParaRPr>
          </a:p>
          <a:p>
            <a:pPr marL="0" lvl="0" indent="0" algn="l" rtl="0">
              <a:spcBef>
                <a:spcPts val="0"/>
              </a:spcBef>
              <a:spcAft>
                <a:spcPts val="0"/>
              </a:spcAft>
              <a:buFontTx/>
              <a:buNone/>
            </a:pPr>
            <a:r>
              <a:rPr lang="hu-HU" sz="1100" b="0" i="0" u="none" strike="noStrike" cap="none" baseline="0" dirty="0">
                <a:solidFill>
                  <a:srgbClr val="000000"/>
                </a:solidFill>
                <a:latin typeface="Arial"/>
                <a:ea typeface="Arial"/>
                <a:cs typeface="Arial"/>
                <a:sym typeface="Arial"/>
              </a:rPr>
              <a:t>2016:</a:t>
            </a:r>
          </a:p>
          <a:p>
            <a:pPr marL="171450" lvl="0" indent="-171450" algn="l" rtl="0">
              <a:spcBef>
                <a:spcPts val="0"/>
              </a:spcBef>
              <a:spcAft>
                <a:spcPts val="0"/>
              </a:spcAft>
              <a:buFontTx/>
              <a:buChar char="-"/>
            </a:pPr>
            <a:r>
              <a:rPr lang="en-US" sz="1100" b="0" i="0" u="none" strike="noStrike" cap="none" baseline="0" dirty="0">
                <a:solidFill>
                  <a:srgbClr val="000000"/>
                </a:solidFill>
                <a:latin typeface="Arial"/>
                <a:ea typeface="Arial"/>
                <a:cs typeface="Arial"/>
                <a:sym typeface="Arial"/>
              </a:rPr>
              <a:t>NFSP (Neural Fictitious Self-Play) is the first deep reinforcement learning method known to converge to approximate Nash equilibria in self-play. </a:t>
            </a:r>
            <a:endParaRPr lang="hu-HU" sz="1100" b="0" i="0" u="none" strike="noStrike" cap="none" baseline="0" dirty="0">
              <a:solidFill>
                <a:srgbClr val="000000"/>
              </a:solidFill>
              <a:latin typeface="Arial"/>
              <a:ea typeface="Arial"/>
              <a:cs typeface="Arial"/>
              <a:sym typeface="Arial"/>
            </a:endParaRPr>
          </a:p>
          <a:p>
            <a:pPr marL="171450" lvl="0" indent="-171450" algn="l" rtl="0">
              <a:spcBef>
                <a:spcPts val="0"/>
              </a:spcBef>
              <a:spcAft>
                <a:spcPts val="0"/>
              </a:spcAft>
              <a:buFontTx/>
              <a:buChar char="-"/>
            </a:pPr>
            <a:endParaRPr lang="hu-HU" sz="1100" b="0" i="0" u="none" strike="noStrike" cap="none" baseline="0" dirty="0">
              <a:solidFill>
                <a:srgbClr val="000000"/>
              </a:solidFill>
              <a:latin typeface="Arial"/>
              <a:ea typeface="Arial"/>
              <a:cs typeface="Arial"/>
              <a:sym typeface="Arial"/>
            </a:endParaRPr>
          </a:p>
          <a:p>
            <a:pPr marL="0" lvl="0" indent="0" algn="l" rtl="0">
              <a:spcBef>
                <a:spcPts val="0"/>
              </a:spcBef>
              <a:spcAft>
                <a:spcPts val="0"/>
              </a:spcAft>
              <a:buFontTx/>
              <a:buNone/>
            </a:pPr>
            <a:r>
              <a:rPr lang="hu-HU" sz="1100" b="0" i="0" u="none" strike="noStrike" cap="none" baseline="0" dirty="0">
                <a:solidFill>
                  <a:srgbClr val="000000"/>
                </a:solidFill>
                <a:latin typeface="Arial"/>
                <a:ea typeface="Arial"/>
                <a:cs typeface="Arial"/>
                <a:sym typeface="Arial"/>
              </a:rPr>
              <a:t>2017:</a:t>
            </a:r>
          </a:p>
          <a:p>
            <a:pPr marL="171450" lvl="0" indent="-171450" algn="l" rtl="0">
              <a:spcBef>
                <a:spcPts val="0"/>
              </a:spcBef>
              <a:spcAft>
                <a:spcPts val="0"/>
              </a:spcAft>
              <a:buFontTx/>
              <a:buChar char="-"/>
            </a:pPr>
            <a:r>
              <a:rPr lang="en-US" sz="1100" b="0" i="0" u="none" strike="noStrike" cap="none" baseline="0" dirty="0" err="1">
                <a:solidFill>
                  <a:srgbClr val="000000"/>
                </a:solidFill>
                <a:latin typeface="Arial"/>
                <a:ea typeface="Arial"/>
                <a:cs typeface="Arial"/>
                <a:sym typeface="Arial"/>
              </a:rPr>
              <a:t>DeepStack</a:t>
            </a:r>
            <a:r>
              <a:rPr lang="en-US" sz="1100" b="0" i="0" u="none" strike="noStrike" cap="none" baseline="0" dirty="0">
                <a:solidFill>
                  <a:srgbClr val="000000"/>
                </a:solidFill>
                <a:latin typeface="Arial"/>
                <a:ea typeface="Arial"/>
                <a:cs typeface="Arial"/>
                <a:sym typeface="Arial"/>
              </a:rPr>
              <a:t> achieved expert-level artificial intelligence in Heads-Up No-Limit Poker. </a:t>
            </a:r>
            <a:endParaRPr lang="hu-HU" sz="1100" b="0" i="0" u="none" strike="noStrike" cap="none" baseline="0" dirty="0">
              <a:solidFill>
                <a:srgbClr val="000000"/>
              </a:solidFill>
              <a:latin typeface="Arial"/>
              <a:ea typeface="Arial"/>
              <a:cs typeface="Arial"/>
              <a:sym typeface="Arial"/>
            </a:endParaRPr>
          </a:p>
          <a:p>
            <a:pPr marL="171450" lvl="0" indent="-171450" algn="l" rtl="0">
              <a:spcBef>
                <a:spcPts val="0"/>
              </a:spcBef>
              <a:spcAft>
                <a:spcPts val="0"/>
              </a:spcAft>
              <a:buFontTx/>
              <a:buChar char="-"/>
            </a:pPr>
            <a:r>
              <a:rPr lang="en-US" sz="1100" b="0" i="0" u="none" strike="noStrike" cap="none" baseline="0" dirty="0">
                <a:solidFill>
                  <a:srgbClr val="000000"/>
                </a:solidFill>
                <a:latin typeface="Arial"/>
                <a:ea typeface="Arial"/>
                <a:cs typeface="Arial"/>
                <a:sym typeface="Arial"/>
              </a:rPr>
              <a:t>It became the first poker AI that managed to beat professional poker players in Heads-Up No-Limit Texas </a:t>
            </a:r>
            <a:r>
              <a:rPr lang="en-US" sz="1100" b="0" i="0" u="none" strike="noStrike" cap="none" baseline="0" dirty="0" err="1">
                <a:solidFill>
                  <a:srgbClr val="000000"/>
                </a:solidFill>
                <a:latin typeface="Arial"/>
                <a:ea typeface="Arial"/>
                <a:cs typeface="Arial"/>
                <a:sym typeface="Arial"/>
              </a:rPr>
              <a:t>Hold’em</a:t>
            </a:r>
            <a:r>
              <a:rPr lang="en-US" sz="1100" b="0" i="0" u="none" strike="noStrike" cap="none" baseline="0" dirty="0">
                <a:solidFill>
                  <a:srgbClr val="000000"/>
                </a:solidFill>
                <a:latin typeface="Arial"/>
                <a:ea typeface="Arial"/>
                <a:cs typeface="Arial"/>
                <a:sym typeface="Arial"/>
              </a:rPr>
              <a:t>.</a:t>
            </a:r>
            <a:endParaRPr lang="hu-HU" sz="1100" b="0" i="0" u="none" strike="noStrike" cap="none" baseline="0" dirty="0">
              <a:solidFill>
                <a:srgbClr val="000000"/>
              </a:solidFill>
              <a:latin typeface="Arial"/>
              <a:ea typeface="Arial"/>
              <a:cs typeface="Arial"/>
              <a:sym typeface="Arial"/>
            </a:endParaRPr>
          </a:p>
          <a:p>
            <a:pPr marL="171450" lvl="0" indent="-171450" algn="l" rtl="0">
              <a:spcBef>
                <a:spcPts val="0"/>
              </a:spcBef>
              <a:spcAft>
                <a:spcPts val="0"/>
              </a:spcAft>
              <a:buFontTx/>
              <a:buChar char="-"/>
            </a:pPr>
            <a:endParaRPr lang="hu-HU" sz="1100" b="0" i="0" u="none" strike="noStrike" cap="none" baseline="0" dirty="0">
              <a:solidFill>
                <a:srgbClr val="000000"/>
              </a:solidFill>
              <a:latin typeface="Arial"/>
              <a:ea typeface="Arial"/>
              <a:cs typeface="Arial"/>
              <a:sym typeface="Arial"/>
            </a:endParaRPr>
          </a:p>
          <a:p>
            <a:pPr marL="0" lvl="0" indent="0" algn="l" rtl="0">
              <a:spcBef>
                <a:spcPts val="0"/>
              </a:spcBef>
              <a:spcAft>
                <a:spcPts val="0"/>
              </a:spcAft>
              <a:buFontTx/>
              <a:buNone/>
            </a:pPr>
            <a:r>
              <a:rPr lang="hu-HU" sz="1100" b="0" i="0" u="none" strike="noStrike" cap="none" baseline="0" dirty="0">
                <a:solidFill>
                  <a:srgbClr val="000000"/>
                </a:solidFill>
                <a:latin typeface="Arial"/>
                <a:ea typeface="Arial"/>
                <a:cs typeface="Arial"/>
                <a:sym typeface="Arial"/>
              </a:rPr>
              <a:t>2018:</a:t>
            </a:r>
          </a:p>
          <a:p>
            <a:pPr marL="0" lvl="0" indent="0" algn="l" rtl="0">
              <a:spcBef>
                <a:spcPts val="0"/>
              </a:spcBef>
              <a:spcAft>
                <a:spcPts val="0"/>
              </a:spcAft>
              <a:buFontTx/>
              <a:buNone/>
            </a:pPr>
            <a:r>
              <a:rPr lang="hu-HU" sz="1100" b="0" i="0" u="none" strike="noStrike" cap="none" baseline="0" dirty="0">
                <a:solidFill>
                  <a:srgbClr val="000000"/>
                </a:solidFill>
                <a:latin typeface="Arial"/>
                <a:ea typeface="Arial"/>
                <a:cs typeface="Arial"/>
                <a:sym typeface="Arial"/>
              </a:rPr>
              <a:t>-   </a:t>
            </a:r>
            <a:r>
              <a:rPr lang="en-US" sz="1100" b="0" i="0" u="none" strike="noStrike" cap="none" baseline="0" dirty="0" err="1">
                <a:solidFill>
                  <a:srgbClr val="000000"/>
                </a:solidFill>
                <a:latin typeface="Arial"/>
                <a:ea typeface="Arial"/>
                <a:cs typeface="Arial"/>
                <a:sym typeface="Arial"/>
              </a:rPr>
              <a:t>Libratus</a:t>
            </a:r>
            <a:r>
              <a:rPr lang="en-US" sz="1100" b="0" i="0" u="none" strike="noStrike" cap="none" baseline="0" dirty="0">
                <a:solidFill>
                  <a:srgbClr val="000000"/>
                </a:solidFill>
                <a:latin typeface="Arial"/>
                <a:ea typeface="Arial"/>
                <a:cs typeface="Arial"/>
                <a:sym typeface="Arial"/>
              </a:rPr>
              <a:t> was created without any domain knowledge and also greatly reduced the required training time. </a:t>
            </a:r>
            <a:r>
              <a:rPr lang="hu-HU" sz="1100" b="0" i="0" u="none" strike="noStrike" cap="none" baseline="0" dirty="0">
                <a:solidFill>
                  <a:srgbClr val="000000"/>
                </a:solidFill>
                <a:latin typeface="Arial"/>
                <a:ea typeface="Arial"/>
                <a:cs typeface="Arial"/>
                <a:sym typeface="Arial"/>
              </a:rPr>
              <a:t> </a:t>
            </a:r>
          </a:p>
          <a:p>
            <a:pPr marL="171450" lvl="0" indent="-171450" algn="l" rtl="0">
              <a:spcBef>
                <a:spcPts val="0"/>
              </a:spcBef>
              <a:spcAft>
                <a:spcPts val="0"/>
              </a:spcAft>
              <a:buFontTx/>
              <a:buChar char="-"/>
            </a:pPr>
            <a:r>
              <a:rPr lang="en-US" sz="1100" b="0" i="0" u="none" strike="noStrike" cap="none" baseline="0" dirty="0">
                <a:solidFill>
                  <a:srgbClr val="000000"/>
                </a:solidFill>
                <a:latin typeface="Arial"/>
                <a:ea typeface="Arial"/>
                <a:cs typeface="Arial"/>
                <a:sym typeface="Arial"/>
              </a:rPr>
              <a:t>It defeated four top human specialist professionals in a 120,000-hand competition in Heads-Up No-Limit Texas </a:t>
            </a:r>
            <a:r>
              <a:rPr lang="en-US" sz="1100" b="0" i="0" u="none" strike="noStrike" cap="none" baseline="0" dirty="0" err="1">
                <a:solidFill>
                  <a:srgbClr val="000000"/>
                </a:solidFill>
                <a:latin typeface="Arial"/>
                <a:ea typeface="Arial"/>
                <a:cs typeface="Arial"/>
                <a:sym typeface="Arial"/>
              </a:rPr>
              <a:t>Hold’em</a:t>
            </a:r>
            <a:r>
              <a:rPr lang="en-US" sz="1100" b="0" i="0" u="none" strike="noStrike" cap="none" baseline="0" dirty="0">
                <a:solidFill>
                  <a:srgbClr val="000000"/>
                </a:solidFill>
                <a:latin typeface="Arial"/>
                <a:ea typeface="Arial"/>
                <a:cs typeface="Arial"/>
                <a:sym typeface="Arial"/>
              </a:rPr>
              <a:t>. </a:t>
            </a:r>
            <a:endParaRPr lang="hu-HU" sz="1100" b="0" i="0" u="none" strike="noStrike" cap="none" baseline="0" dirty="0">
              <a:solidFill>
                <a:srgbClr val="000000"/>
              </a:solidFill>
              <a:latin typeface="Arial"/>
              <a:ea typeface="Arial"/>
              <a:cs typeface="Arial"/>
              <a:sym typeface="Arial"/>
            </a:endParaRPr>
          </a:p>
          <a:p>
            <a:pPr marL="171450" lvl="0" indent="-171450" algn="l" rtl="0">
              <a:spcBef>
                <a:spcPts val="0"/>
              </a:spcBef>
              <a:spcAft>
                <a:spcPts val="0"/>
              </a:spcAft>
              <a:buFontTx/>
              <a:buChar char="-"/>
            </a:pPr>
            <a:endParaRPr lang="hu-HU" sz="1100" b="0" i="0" u="none" strike="noStrike" cap="none" baseline="0" dirty="0">
              <a:solidFill>
                <a:srgbClr val="000000"/>
              </a:solidFill>
              <a:latin typeface="Arial"/>
              <a:ea typeface="Arial"/>
              <a:cs typeface="Arial"/>
              <a:sym typeface="Arial"/>
            </a:endParaRPr>
          </a:p>
          <a:p>
            <a:pPr marL="0" lvl="0" indent="0" algn="l" rtl="0">
              <a:spcBef>
                <a:spcPts val="0"/>
              </a:spcBef>
              <a:spcAft>
                <a:spcPts val="0"/>
              </a:spcAft>
              <a:buFontTx/>
              <a:buNone/>
            </a:pPr>
            <a:r>
              <a:rPr lang="hu-HU" sz="1100" b="0" i="0" u="none" strike="noStrike" cap="none" baseline="0" dirty="0">
                <a:solidFill>
                  <a:srgbClr val="000000"/>
                </a:solidFill>
                <a:latin typeface="Arial"/>
                <a:ea typeface="Arial"/>
                <a:cs typeface="Arial"/>
                <a:sym typeface="Arial"/>
              </a:rPr>
              <a:t>2019:</a:t>
            </a:r>
          </a:p>
          <a:p>
            <a:pPr marL="171450" lvl="0" indent="-171450" algn="l" rtl="0">
              <a:spcBef>
                <a:spcPts val="0"/>
              </a:spcBef>
              <a:spcAft>
                <a:spcPts val="0"/>
              </a:spcAft>
              <a:buFontTx/>
              <a:buChar char="-"/>
            </a:pPr>
            <a:r>
              <a:rPr lang="en-US" sz="1100" b="0" i="0" u="none" strike="noStrike" cap="none" baseline="0" dirty="0">
                <a:solidFill>
                  <a:srgbClr val="000000"/>
                </a:solidFill>
                <a:latin typeface="Arial"/>
                <a:ea typeface="Arial"/>
                <a:cs typeface="Arial"/>
                <a:sym typeface="Arial"/>
              </a:rPr>
              <a:t>Pluribus crushed multiple humans simultaneously</a:t>
            </a:r>
            <a:endParaRPr lang="hu-HU" sz="1100" b="0" i="0" u="none" strike="noStrike" cap="none" baseline="0" dirty="0">
              <a:solidFill>
                <a:srgbClr val="000000"/>
              </a:solidFill>
              <a:latin typeface="Arial"/>
              <a:ea typeface="Arial"/>
              <a:cs typeface="Arial"/>
              <a:sym typeface="Arial"/>
            </a:endParaRPr>
          </a:p>
          <a:p>
            <a:pPr marL="171450" lvl="0" indent="-171450" algn="l" rtl="0">
              <a:spcBef>
                <a:spcPts val="0"/>
              </a:spcBef>
              <a:spcAft>
                <a:spcPts val="0"/>
              </a:spcAft>
              <a:buFontTx/>
              <a:buChar char="-"/>
            </a:pPr>
            <a:r>
              <a:rPr lang="en-US" sz="1100" b="0" i="0" u="none" strike="noStrike" cap="none" baseline="0" dirty="0">
                <a:solidFill>
                  <a:srgbClr val="000000"/>
                </a:solidFill>
                <a:latin typeface="Arial"/>
                <a:ea typeface="Arial"/>
                <a:cs typeface="Arial"/>
                <a:sym typeface="Arial"/>
              </a:rPr>
              <a:t>It was tested in six-player No-Limit Texas </a:t>
            </a:r>
            <a:r>
              <a:rPr lang="en-US" sz="1100" b="0" i="0" u="none" strike="noStrike" cap="none" baseline="0" dirty="0" err="1">
                <a:solidFill>
                  <a:srgbClr val="000000"/>
                </a:solidFill>
                <a:latin typeface="Arial"/>
                <a:ea typeface="Arial"/>
                <a:cs typeface="Arial"/>
                <a:sym typeface="Arial"/>
              </a:rPr>
              <a:t>Hold’em</a:t>
            </a:r>
            <a:r>
              <a:rPr lang="en-US" sz="1100" b="0" i="0" u="none" strike="noStrike" cap="none" baseline="0" dirty="0">
                <a:solidFill>
                  <a:srgbClr val="000000"/>
                </a:solidFill>
                <a:latin typeface="Arial"/>
                <a:ea typeface="Arial"/>
                <a:cs typeface="Arial"/>
                <a:sym typeface="Arial"/>
              </a:rPr>
              <a:t> poker, the most commonly played poker format in the world. </a:t>
            </a:r>
            <a:endParaRPr lang="hu-HU" sz="1100" b="0" i="0" u="none" strike="noStrike" cap="none" baseline="0" dirty="0">
              <a:solidFill>
                <a:srgbClr val="000000"/>
              </a:solidFill>
              <a:latin typeface="Arial"/>
              <a:ea typeface="Arial"/>
              <a:cs typeface="Arial"/>
              <a:sym typeface="Arial"/>
            </a:endParaRPr>
          </a:p>
          <a:p>
            <a:pPr marL="171450" lvl="0" indent="-171450" algn="l" rtl="0">
              <a:spcBef>
                <a:spcPts val="0"/>
              </a:spcBef>
              <a:spcAft>
                <a:spcPts val="0"/>
              </a:spcAft>
              <a:buFontTx/>
              <a:buChar char="-"/>
            </a:pPr>
            <a:endParaRPr lang="hu-HU" sz="1100" b="0" i="0" u="none" strike="noStrike" cap="none" baseline="0" dirty="0">
              <a:solidFill>
                <a:srgbClr val="000000"/>
              </a:solidFill>
              <a:latin typeface="Arial"/>
              <a:ea typeface="Arial"/>
              <a:cs typeface="Arial"/>
              <a:sym typeface="Arial"/>
            </a:endParaRPr>
          </a:p>
          <a:p>
            <a:pPr marL="0" lvl="0" indent="0" algn="l" rtl="0">
              <a:spcBef>
                <a:spcPts val="0"/>
              </a:spcBef>
              <a:spcAft>
                <a:spcPts val="0"/>
              </a:spcAft>
              <a:buFontTx/>
              <a:buNone/>
            </a:pPr>
            <a:endParaRPr lang="hu-HU" sz="1100" b="0" i="0" u="none" strike="noStrike" cap="none" baseline="0" dirty="0">
              <a:solidFill>
                <a:srgbClr val="000000"/>
              </a:solidFill>
              <a:latin typeface="Arial"/>
              <a:ea typeface="Arial"/>
              <a:cs typeface="Arial"/>
              <a:sym typeface="Arial"/>
            </a:endParaRPr>
          </a:p>
          <a:p>
            <a:pPr marL="0" lvl="0" indent="0" algn="l" rtl="0">
              <a:spcBef>
                <a:spcPts val="0"/>
              </a:spcBef>
              <a:spcAft>
                <a:spcPts val="0"/>
              </a:spcAft>
              <a:buFontTx/>
              <a:buNone/>
            </a:pPr>
            <a:endParaRPr lang="hu-HU" sz="1100" b="0" i="0" u="none" strike="noStrike" cap="none" baseline="0" dirty="0">
              <a:solidFill>
                <a:srgbClr val="000000"/>
              </a:solidFill>
              <a:latin typeface="Arial"/>
              <a:ea typeface="Arial"/>
              <a:cs typeface="Arial"/>
              <a:sym typeface="Arial"/>
            </a:endParaRPr>
          </a:p>
          <a:p>
            <a:endParaRPr lang="hu-HU" sz="1100" b="0" i="0" u="none" strike="noStrike" cap="none" baseline="0" dirty="0">
              <a:solidFill>
                <a:srgbClr val="000000"/>
              </a:solidFill>
              <a:latin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u-HU"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455038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Az </a:t>
            </a:r>
            <a:r>
              <a:rPr lang="hu-HU" dirty="0" err="1"/>
              <a:t>RLCard</a:t>
            </a:r>
            <a:r>
              <a:rPr lang="hu-HU" dirty="0"/>
              <a:t> </a:t>
            </a:r>
            <a:r>
              <a:rPr lang="hu-HU" dirty="0" err="1"/>
              <a:t>toolkit</a:t>
            </a:r>
            <a:r>
              <a:rPr lang="hu-HU" dirty="0"/>
              <a:t> könnyen használható…</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59" r:id="rId6"/>
    <p:sldLayoutId id="2147483660" r:id="rId7"/>
    <p:sldLayoutId id="2147483662" r:id="rId8"/>
    <p:sldLayoutId id="2147483663" r:id="rId9"/>
    <p:sldLayoutId id="2147483664" r:id="rId10"/>
    <p:sldLayoutId id="2147483666" r:id="rId11"/>
    <p:sldLayoutId id="2147483668" r:id="rId12"/>
    <p:sldLayoutId id="2147483674" r:id="rId13"/>
    <p:sldLayoutId id="2147483679" r:id="rId14"/>
    <p:sldLayoutId id="2147483681"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085385" y="237893"/>
            <a:ext cx="6988097" cy="2356907"/>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br>
              <a:rPr lang="hu-HU" b="0" dirty="0"/>
            </a:br>
            <a:r>
              <a:rPr lang="hu-HU" b="0" dirty="0"/>
              <a:t> </a:t>
            </a:r>
            <a:br>
              <a:rPr lang="hu-HU" b="0" dirty="0"/>
            </a:br>
            <a:r>
              <a:rPr lang="en-US" b="0" dirty="0"/>
              <a:t>Building Poker</a:t>
            </a:r>
            <a:r>
              <a:rPr lang="hu-HU" b="0" dirty="0"/>
              <a:t> </a:t>
            </a:r>
            <a:r>
              <a:rPr lang="en-US" b="0" dirty="0"/>
              <a:t>Bot with </a:t>
            </a:r>
            <a:br>
              <a:rPr lang="hu-HU" b="0" dirty="0"/>
            </a:br>
            <a:r>
              <a:rPr lang="en-US" b="0" dirty="0"/>
              <a:t>Reinforcement Learning </a:t>
            </a:r>
            <a:endParaRPr dirty="0"/>
          </a:p>
        </p:txBody>
      </p:sp>
      <p:sp>
        <p:nvSpPr>
          <p:cNvPr id="163" name="Google Shape;163;p38"/>
          <p:cNvSpPr txBox="1">
            <a:spLocks noGrp="1"/>
          </p:cNvSpPr>
          <p:nvPr>
            <p:ph type="subTitle" idx="1"/>
          </p:nvPr>
        </p:nvSpPr>
        <p:spPr>
          <a:xfrm>
            <a:off x="2044200" y="3704649"/>
            <a:ext cx="5055600" cy="1120111"/>
          </a:xfrm>
          <a:prstGeom prst="rect">
            <a:avLst/>
          </a:prstGeom>
        </p:spPr>
        <p:txBody>
          <a:bodyPr spcFirstLastPara="1" wrap="square" lIns="91425" tIns="91425" rIns="91425" bIns="91425" anchor="t" anchorCtr="0">
            <a:noAutofit/>
          </a:bodyPr>
          <a:lstStyle/>
          <a:p>
            <a:pPr marL="0" lvl="0" indent="0"/>
            <a:r>
              <a:rPr lang="en-US" dirty="0"/>
              <a:t>BMEVITMAV45</a:t>
            </a:r>
            <a:endParaRPr lang="hu-HU" dirty="0"/>
          </a:p>
          <a:p>
            <a:pPr marL="0" lvl="0" indent="0"/>
            <a:r>
              <a:rPr lang="en-US" dirty="0"/>
              <a:t>Deep Learning in Practice with Python and LUA</a:t>
            </a:r>
            <a:endParaRPr lang="hu-HU" dirty="0"/>
          </a:p>
          <a:p>
            <a:pPr marL="0" lvl="0" indent="0" algn="ctr" rtl="0">
              <a:spcBef>
                <a:spcPts val="0"/>
              </a:spcBef>
              <a:spcAft>
                <a:spcPts val="0"/>
              </a:spcAft>
              <a:buNone/>
            </a:pPr>
            <a:r>
              <a:rPr lang="hu-HU" dirty="0"/>
              <a:t>2020/21/1</a:t>
            </a:r>
            <a:endParaRPr dirty="0"/>
          </a:p>
        </p:txBody>
      </p:sp>
      <p:sp>
        <p:nvSpPr>
          <p:cNvPr id="164" name="Google Shape;164;p38"/>
          <p:cNvSpPr txBox="1">
            <a:spLocks noGrp="1"/>
          </p:cNvSpPr>
          <p:nvPr>
            <p:ph type="ctrTitle"/>
          </p:nvPr>
        </p:nvSpPr>
        <p:spPr>
          <a:xfrm>
            <a:off x="520389" y="2624375"/>
            <a:ext cx="7961971"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lvl="0"/>
            <a:r>
              <a:rPr lang="hu-HU" sz="2200" b="0" dirty="0">
                <a:latin typeface="Montserrat ExtraLight"/>
                <a:ea typeface="Montserrat ExtraLight"/>
                <a:cs typeface="Montserrat ExtraLight"/>
                <a:sym typeface="Montserrat ExtraLight"/>
              </a:rPr>
              <a:t>László </a:t>
            </a:r>
            <a:r>
              <a:rPr lang="hu-HU" sz="2200" b="0" dirty="0" err="1">
                <a:latin typeface="Montserrat ExtraLight"/>
                <a:ea typeface="Montserrat ExtraLight"/>
                <a:cs typeface="Montserrat ExtraLight"/>
                <a:sym typeface="Montserrat ExtraLight"/>
              </a:rPr>
              <a:t>Barak</a:t>
            </a:r>
            <a:r>
              <a:rPr lang="hu-HU" sz="2200" b="0" dirty="0">
                <a:latin typeface="Montserrat ExtraLight"/>
                <a:ea typeface="Montserrat ExtraLight"/>
                <a:cs typeface="Montserrat ExtraLight"/>
                <a:sym typeface="Montserrat ExtraLight"/>
              </a:rPr>
              <a:t>, Mónika Farsang, Ádám </a:t>
            </a:r>
            <a:r>
              <a:rPr lang="hu-HU" sz="2200" b="0" dirty="0" err="1">
                <a:latin typeface="Montserrat ExtraLight"/>
                <a:ea typeface="Montserrat ExtraLight"/>
                <a:cs typeface="Montserrat ExtraLight"/>
                <a:sym typeface="Montserrat ExtraLight"/>
              </a:rPr>
              <a:t>Szukics</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ALGORITHM</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1" name="Kép 10">
            <a:extLst>
              <a:ext uri="{FF2B5EF4-FFF2-40B4-BE49-F238E27FC236}">
                <a16:creationId xmlns:a16="http://schemas.microsoft.com/office/drawing/2014/main" id="{BC089708-FD47-4EA6-B381-D0FCF8F4E83E}"/>
              </a:ext>
            </a:extLst>
          </p:cNvPr>
          <p:cNvPicPr>
            <a:picLocks noChangeAspect="1"/>
          </p:cNvPicPr>
          <p:nvPr/>
        </p:nvPicPr>
        <p:blipFill>
          <a:blip r:embed="rId3"/>
          <a:stretch>
            <a:fillRect/>
          </a:stretch>
        </p:blipFill>
        <p:spPr>
          <a:xfrm>
            <a:off x="938500" y="1417427"/>
            <a:ext cx="4429752" cy="2905654"/>
          </a:xfrm>
          <a:prstGeom prst="rect">
            <a:avLst/>
          </a:prstGeom>
        </p:spPr>
      </p:pic>
      <p:sp>
        <p:nvSpPr>
          <p:cNvPr id="20" name="Google Shape;215;p44">
            <a:extLst>
              <a:ext uri="{FF2B5EF4-FFF2-40B4-BE49-F238E27FC236}">
                <a16:creationId xmlns:a16="http://schemas.microsoft.com/office/drawing/2014/main" id="{1ED148BC-B998-498B-AC28-C17DC68D5711}"/>
              </a:ext>
            </a:extLst>
          </p:cNvPr>
          <p:cNvSpPr txBox="1">
            <a:spLocks/>
          </p:cNvSpPr>
          <p:nvPr/>
        </p:nvSpPr>
        <p:spPr>
          <a:xfrm>
            <a:off x="5707617" y="1562181"/>
            <a:ext cx="3049884" cy="276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lgn="l"/>
            <a:r>
              <a:rPr lang="hu-HU" dirty="0"/>
              <a:t>Deep Q </a:t>
            </a:r>
            <a:r>
              <a:rPr lang="hu-HU" dirty="0" err="1"/>
              <a:t>Learning</a:t>
            </a:r>
            <a:endParaRPr lang="en-US" dirty="0"/>
          </a:p>
          <a:p>
            <a:pPr algn="l">
              <a:spcBef>
                <a:spcPts val="1600"/>
              </a:spcBef>
              <a:buFont typeface="Wingdings" panose="05000000000000000000" pitchFamily="2" charset="2"/>
              <a:buChar char="§"/>
            </a:pPr>
            <a:r>
              <a:rPr lang="hu-HU" dirty="0" err="1"/>
              <a:t>Implemented</a:t>
            </a:r>
            <a:r>
              <a:rPr lang="hu-HU" dirty="0"/>
              <a:t> in </a:t>
            </a:r>
            <a:r>
              <a:rPr lang="hu-HU" dirty="0" err="1"/>
              <a:t>PyTorch</a:t>
            </a:r>
            <a:endParaRPr lang="hu-HU" dirty="0"/>
          </a:p>
          <a:p>
            <a:pPr algn="l">
              <a:spcBef>
                <a:spcPts val="1600"/>
              </a:spcBef>
              <a:buFont typeface="Wingdings" panose="05000000000000000000" pitchFamily="2" charset="2"/>
              <a:buChar char="§"/>
            </a:pPr>
            <a:r>
              <a:rPr lang="hu-HU" dirty="0"/>
              <a:t>E</a:t>
            </a:r>
            <a:r>
              <a:rPr lang="en-US" dirty="0" err="1"/>
              <a:t>stimate</a:t>
            </a:r>
            <a:r>
              <a:rPr lang="en-US" dirty="0"/>
              <a:t> a Q-value given the current state</a:t>
            </a:r>
            <a:endParaRPr lang="hu-HU" dirty="0"/>
          </a:p>
          <a:p>
            <a:pPr algn="l">
              <a:spcBef>
                <a:spcPts val="1600"/>
              </a:spcBef>
              <a:buFont typeface="Wingdings" panose="05000000000000000000" pitchFamily="2" charset="2"/>
              <a:buChar char="§"/>
            </a:pPr>
            <a:r>
              <a:rPr lang="hu-HU" dirty="0" err="1"/>
              <a:t>Replay</a:t>
            </a:r>
            <a:r>
              <a:rPr lang="hu-HU" dirty="0"/>
              <a:t> </a:t>
            </a:r>
            <a:r>
              <a:rPr lang="hu-HU" dirty="0" err="1"/>
              <a:t>buffer</a:t>
            </a:r>
            <a:r>
              <a:rPr lang="hu-HU" dirty="0"/>
              <a:t> </a:t>
            </a:r>
            <a:r>
              <a:rPr lang="hu-HU" dirty="0" err="1"/>
              <a:t>to</a:t>
            </a:r>
            <a:r>
              <a:rPr lang="hu-HU" dirty="0"/>
              <a:t> </a:t>
            </a:r>
            <a:r>
              <a:rPr lang="hu-HU" dirty="0" err="1"/>
              <a:t>store</a:t>
            </a:r>
            <a:r>
              <a:rPr lang="hu-HU" dirty="0"/>
              <a:t> </a:t>
            </a:r>
            <a:r>
              <a:rPr lang="hu-HU" dirty="0" err="1"/>
              <a:t>past</a:t>
            </a:r>
            <a:r>
              <a:rPr lang="hu-HU" dirty="0"/>
              <a:t> </a:t>
            </a:r>
            <a:r>
              <a:rPr lang="hu-HU" dirty="0" err="1"/>
              <a:t>experiences</a:t>
            </a:r>
            <a:endParaRPr lang="hu-HU" dirty="0"/>
          </a:p>
        </p:txBody>
      </p:sp>
      <p:sp>
        <p:nvSpPr>
          <p:cNvPr id="21" name="Szövegdoboz 20">
            <a:extLst>
              <a:ext uri="{FF2B5EF4-FFF2-40B4-BE49-F238E27FC236}">
                <a16:creationId xmlns:a16="http://schemas.microsoft.com/office/drawing/2014/main" id="{960C3F2D-A69B-4869-A695-82CE6187B66C}"/>
              </a:ext>
            </a:extLst>
          </p:cNvPr>
          <p:cNvSpPr txBox="1"/>
          <p:nvPr/>
        </p:nvSpPr>
        <p:spPr>
          <a:xfrm>
            <a:off x="197963" y="4715062"/>
            <a:ext cx="8738647" cy="369332"/>
          </a:xfrm>
          <a:prstGeom prst="rect">
            <a:avLst/>
          </a:prstGeom>
          <a:noFill/>
        </p:spPr>
        <p:txBody>
          <a:bodyPr wrap="square" rtlCol="0">
            <a:spAutoFit/>
          </a:bodyPr>
          <a:lstStyle/>
          <a:p>
            <a:r>
              <a:rPr lang="hu-HU" sz="900" dirty="0"/>
              <a:t>Image:</a:t>
            </a:r>
            <a:endParaRPr lang="hu-HU" dirty="0"/>
          </a:p>
          <a:p>
            <a:r>
              <a:rPr lang="hu-HU" sz="900" dirty="0"/>
              <a:t>https://medium.com/analytics-vidhya/a-hands-on-introduction-to-deep-q-learning-using-openai-gym-in-python-b15d7d8597d </a:t>
            </a:r>
          </a:p>
        </p:txBody>
      </p:sp>
    </p:spTree>
    <p:extLst>
      <p:ext uri="{BB962C8B-B14F-4D97-AF65-F5344CB8AC3E}">
        <p14:creationId xmlns:p14="http://schemas.microsoft.com/office/powerpoint/2010/main" val="2079846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ALGORITHM</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 name="Google Shape;215;p44">
            <a:extLst>
              <a:ext uri="{FF2B5EF4-FFF2-40B4-BE49-F238E27FC236}">
                <a16:creationId xmlns:a16="http://schemas.microsoft.com/office/drawing/2014/main" id="{1ED148BC-B998-498B-AC28-C17DC68D5711}"/>
              </a:ext>
            </a:extLst>
          </p:cNvPr>
          <p:cNvSpPr txBox="1">
            <a:spLocks/>
          </p:cNvSpPr>
          <p:nvPr/>
        </p:nvSpPr>
        <p:spPr>
          <a:xfrm>
            <a:off x="5707617" y="1562181"/>
            <a:ext cx="3049884" cy="276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lgn="l"/>
            <a:r>
              <a:rPr lang="hu-HU" dirty="0"/>
              <a:t>Deep Q </a:t>
            </a:r>
            <a:r>
              <a:rPr lang="hu-HU" dirty="0" err="1"/>
              <a:t>Learning</a:t>
            </a:r>
            <a:endParaRPr lang="en-US" dirty="0"/>
          </a:p>
          <a:p>
            <a:pPr algn="l">
              <a:spcBef>
                <a:spcPts val="1600"/>
              </a:spcBef>
              <a:buFont typeface="Wingdings" panose="05000000000000000000" pitchFamily="2" charset="2"/>
              <a:buChar char="§"/>
            </a:pPr>
            <a:r>
              <a:rPr lang="hu-HU" dirty="0" err="1"/>
              <a:t>Two</a:t>
            </a:r>
            <a:r>
              <a:rPr lang="hu-HU" dirty="0"/>
              <a:t> </a:t>
            </a:r>
            <a:r>
              <a:rPr lang="hu-HU" dirty="0" err="1"/>
              <a:t>networks</a:t>
            </a:r>
            <a:r>
              <a:rPr lang="hu-HU" dirty="0"/>
              <a:t>: </a:t>
            </a:r>
            <a:r>
              <a:rPr lang="hu-HU" dirty="0" err="1"/>
              <a:t>Target</a:t>
            </a:r>
            <a:r>
              <a:rPr lang="hu-HU" dirty="0"/>
              <a:t> and </a:t>
            </a:r>
            <a:r>
              <a:rPr lang="hu-HU" dirty="0" err="1"/>
              <a:t>Prediction</a:t>
            </a:r>
            <a:r>
              <a:rPr lang="hu-HU" dirty="0"/>
              <a:t>/Policy </a:t>
            </a:r>
            <a:r>
              <a:rPr lang="hu-HU" dirty="0" err="1"/>
              <a:t>network</a:t>
            </a:r>
            <a:endParaRPr lang="hu-HU" dirty="0"/>
          </a:p>
          <a:p>
            <a:pPr algn="l">
              <a:spcBef>
                <a:spcPts val="1600"/>
              </a:spcBef>
              <a:buFont typeface="Wingdings" panose="05000000000000000000" pitchFamily="2" charset="2"/>
              <a:buChar char="§"/>
            </a:pPr>
            <a:r>
              <a:rPr lang="hu-HU" dirty="0"/>
              <a:t>Best </a:t>
            </a:r>
            <a:r>
              <a:rPr lang="hu-HU" dirty="0" err="1"/>
              <a:t>action</a:t>
            </a:r>
            <a:r>
              <a:rPr lang="hu-HU" dirty="0"/>
              <a:t> </a:t>
            </a:r>
            <a:r>
              <a:rPr lang="hu-HU" dirty="0" err="1"/>
              <a:t>from</a:t>
            </a:r>
            <a:r>
              <a:rPr lang="hu-HU" dirty="0"/>
              <a:t> </a:t>
            </a:r>
            <a:r>
              <a:rPr lang="hu-HU" dirty="0" err="1"/>
              <a:t>the</a:t>
            </a:r>
            <a:r>
              <a:rPr lang="hu-HU" dirty="0"/>
              <a:t> Policy </a:t>
            </a:r>
            <a:r>
              <a:rPr lang="hu-HU" dirty="0" err="1"/>
              <a:t>network</a:t>
            </a:r>
            <a:endParaRPr lang="hu-HU" dirty="0"/>
          </a:p>
        </p:txBody>
      </p:sp>
      <p:pic>
        <p:nvPicPr>
          <p:cNvPr id="3" name="Kép 2">
            <a:extLst>
              <a:ext uri="{FF2B5EF4-FFF2-40B4-BE49-F238E27FC236}">
                <a16:creationId xmlns:a16="http://schemas.microsoft.com/office/drawing/2014/main" id="{FD89867C-0475-42E0-9C7B-ED1403062C5A}"/>
              </a:ext>
            </a:extLst>
          </p:cNvPr>
          <p:cNvPicPr>
            <a:picLocks noChangeAspect="1"/>
          </p:cNvPicPr>
          <p:nvPr/>
        </p:nvPicPr>
        <p:blipFill>
          <a:blip r:embed="rId3"/>
          <a:stretch>
            <a:fillRect/>
          </a:stretch>
        </p:blipFill>
        <p:spPr>
          <a:xfrm>
            <a:off x="1040027" y="1177227"/>
            <a:ext cx="4182422" cy="3471846"/>
          </a:xfrm>
          <a:prstGeom prst="rect">
            <a:avLst/>
          </a:prstGeom>
        </p:spPr>
      </p:pic>
      <p:sp>
        <p:nvSpPr>
          <p:cNvPr id="8" name="Szövegdoboz 7">
            <a:extLst>
              <a:ext uri="{FF2B5EF4-FFF2-40B4-BE49-F238E27FC236}">
                <a16:creationId xmlns:a16="http://schemas.microsoft.com/office/drawing/2014/main" id="{EE98C2F7-EAFC-4112-94E6-694B7CD38493}"/>
              </a:ext>
            </a:extLst>
          </p:cNvPr>
          <p:cNvSpPr txBox="1"/>
          <p:nvPr/>
        </p:nvSpPr>
        <p:spPr>
          <a:xfrm>
            <a:off x="197963" y="4715062"/>
            <a:ext cx="8738647" cy="369332"/>
          </a:xfrm>
          <a:prstGeom prst="rect">
            <a:avLst/>
          </a:prstGeom>
          <a:noFill/>
        </p:spPr>
        <p:txBody>
          <a:bodyPr wrap="square" rtlCol="0">
            <a:spAutoFit/>
          </a:bodyPr>
          <a:lstStyle/>
          <a:p>
            <a:r>
              <a:rPr lang="hu-HU" sz="900" dirty="0"/>
              <a:t>Image:</a:t>
            </a:r>
            <a:endParaRPr lang="hu-HU" dirty="0"/>
          </a:p>
          <a:p>
            <a:r>
              <a:rPr lang="hu-HU" sz="900" dirty="0"/>
              <a:t>https://medium.com/analytics-vidhya/a-hands-on-introduction-to-deep-q-learning-using-openai-gym-in-python-b15d7d8597d </a:t>
            </a:r>
          </a:p>
        </p:txBody>
      </p:sp>
    </p:spTree>
    <p:extLst>
      <p:ext uri="{BB962C8B-B14F-4D97-AF65-F5344CB8AC3E}">
        <p14:creationId xmlns:p14="http://schemas.microsoft.com/office/powerpoint/2010/main" val="226469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xfrm>
            <a:off x="938500" y="445025"/>
            <a:ext cx="5761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AND </a:t>
            </a:r>
            <a:r>
              <a:rPr lang="hu-HU" dirty="0"/>
              <a:t>THE EXTRA COMPONENT</a:t>
            </a:r>
            <a:endParaRPr dirty="0"/>
          </a:p>
        </p:txBody>
      </p:sp>
      <p:cxnSp>
        <p:nvCxnSpPr>
          <p:cNvPr id="366" name="Google Shape;366;p5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367" name="Google Shape;367;p52"/>
          <p:cNvGraphicFramePr/>
          <p:nvPr>
            <p:extLst>
              <p:ext uri="{D42A27DB-BD31-4B8C-83A1-F6EECF244321}">
                <p14:modId xmlns:p14="http://schemas.microsoft.com/office/powerpoint/2010/main" val="4016285524"/>
              </p:ext>
            </p:extLst>
          </p:nvPr>
        </p:nvGraphicFramePr>
        <p:xfrm>
          <a:off x="1691399" y="2240677"/>
          <a:ext cx="6132848" cy="2362100"/>
        </p:xfrm>
        <a:graphic>
          <a:graphicData uri="http://schemas.openxmlformats.org/drawingml/2006/table">
            <a:tbl>
              <a:tblPr>
                <a:noFill/>
                <a:tableStyleId>{5644B4A2-7AE8-4639-BB69-14567E0F91ED}</a:tableStyleId>
              </a:tblPr>
              <a:tblGrid>
                <a:gridCol w="1410020">
                  <a:extLst>
                    <a:ext uri="{9D8B030D-6E8A-4147-A177-3AD203B41FA5}">
                      <a16:colId xmlns:a16="http://schemas.microsoft.com/office/drawing/2014/main" val="20000"/>
                    </a:ext>
                  </a:extLst>
                </a:gridCol>
                <a:gridCol w="4722828">
                  <a:extLst>
                    <a:ext uri="{9D8B030D-6E8A-4147-A177-3AD203B41FA5}">
                      <a16:colId xmlns:a16="http://schemas.microsoft.com/office/drawing/2014/main" val="20001"/>
                    </a:ext>
                  </a:extLst>
                </a:gridCol>
              </a:tblGrid>
              <a:tr h="590525">
                <a:tc>
                  <a:txBody>
                    <a:bodyPr/>
                    <a:lstStyle/>
                    <a:p>
                      <a:pPr marL="0" lvl="0" indent="0" algn="ctr" rtl="0">
                        <a:spcBef>
                          <a:spcPts val="0"/>
                        </a:spcBef>
                        <a:spcAft>
                          <a:spcPts val="0"/>
                        </a:spcAft>
                        <a:buNone/>
                      </a:pP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hu-HU" dirty="0">
                          <a:solidFill>
                            <a:schemeClr val="lt1"/>
                          </a:solidFill>
                          <a:latin typeface="Montserrat ExtraBold"/>
                          <a:ea typeface="Montserrat ExtraBold"/>
                          <a:cs typeface="Montserrat ExtraBold"/>
                          <a:sym typeface="Montserrat ExtraBold"/>
                        </a:rPr>
                        <a:t>MODIFICATION</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85D5E6"/>
                    </a:solidFill>
                  </a:tcPr>
                </a:tc>
                <a:extLst>
                  <a:ext uri="{0D108BD9-81ED-4DB2-BD59-A6C34878D82A}">
                    <a16:rowId xmlns:a16="http://schemas.microsoft.com/office/drawing/2014/main" val="10000"/>
                  </a:ext>
                </a:extLst>
              </a:tr>
              <a:tr h="590525">
                <a:tc>
                  <a:txBody>
                    <a:bodyPr/>
                    <a:lstStyle/>
                    <a:p>
                      <a:pPr marL="0" lvl="0" indent="0" algn="ctr" rtl="0">
                        <a:spcBef>
                          <a:spcPts val="0"/>
                        </a:spcBef>
                        <a:spcAft>
                          <a:spcPts val="0"/>
                        </a:spcAft>
                        <a:buNone/>
                      </a:pPr>
                      <a:r>
                        <a:rPr lang="hu-HU" dirty="0">
                          <a:solidFill>
                            <a:schemeClr val="lt1"/>
                          </a:solidFill>
                          <a:latin typeface="Montserrat ExtraBold"/>
                          <a:ea typeface="Montserrat ExtraBold"/>
                          <a:cs typeface="Montserrat ExtraBold"/>
                          <a:sym typeface="Montserrat ExtraBold"/>
                        </a:rPr>
                        <a:t>DQN-CAR</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3F3F3">
                          <a:alpha val="0"/>
                        </a:srgbClr>
                      </a:solidFill>
                      <a:prstDash val="solid"/>
                      <a:round/>
                      <a:headEnd type="none" w="sm" len="sm"/>
                      <a:tailEnd type="none" w="sm" len="sm"/>
                    </a:lnB>
                    <a:solidFill>
                      <a:srgbClr val="FFAB40"/>
                    </a:solidFill>
                  </a:tcPr>
                </a:tc>
                <a:tc>
                  <a:txBody>
                    <a:bodyPr/>
                    <a:lstStyle/>
                    <a:p>
                      <a:pPr marL="0" lvl="0" indent="0" algn="ctr" rtl="0">
                        <a:spcBef>
                          <a:spcPts val="0"/>
                        </a:spcBef>
                        <a:spcAft>
                          <a:spcPts val="0"/>
                        </a:spcAft>
                        <a:buNone/>
                      </a:pPr>
                      <a:r>
                        <a:rPr lang="hu-HU" dirty="0" err="1">
                          <a:solidFill>
                            <a:schemeClr val="lt1"/>
                          </a:solidFill>
                          <a:latin typeface="Montserrat"/>
                          <a:ea typeface="Montserrat"/>
                          <a:cs typeface="Montserrat"/>
                          <a:sym typeface="Montserrat"/>
                        </a:rPr>
                        <a:t>Instead</a:t>
                      </a:r>
                      <a:r>
                        <a:rPr lang="hu-HU" dirty="0">
                          <a:solidFill>
                            <a:schemeClr val="lt1"/>
                          </a:solidFill>
                          <a:latin typeface="Montserrat"/>
                          <a:ea typeface="Montserrat"/>
                          <a:cs typeface="Montserrat"/>
                          <a:sym typeface="Montserrat"/>
                        </a:rPr>
                        <a:t> of </a:t>
                      </a:r>
                      <a:r>
                        <a:rPr lang="hu-HU" b="1" i="1" u="sng" dirty="0" err="1">
                          <a:solidFill>
                            <a:schemeClr val="lt1"/>
                          </a:solidFill>
                          <a:latin typeface="Montserrat"/>
                          <a:ea typeface="Montserrat"/>
                          <a:cs typeface="Montserrat"/>
                          <a:sym typeface="Montserrat"/>
                        </a:rPr>
                        <a:t>ca</a:t>
                      </a:r>
                      <a:r>
                        <a:rPr lang="hu-HU" i="1" dirty="0" err="1">
                          <a:solidFill>
                            <a:schemeClr val="lt1"/>
                          </a:solidFill>
                          <a:latin typeface="Montserrat"/>
                          <a:ea typeface="Montserrat"/>
                          <a:cs typeface="Montserrat"/>
                          <a:sym typeface="Montserrat"/>
                        </a:rPr>
                        <a:t>ll</a:t>
                      </a:r>
                      <a:r>
                        <a:rPr lang="hu-HU" dirty="0">
                          <a:solidFill>
                            <a:schemeClr val="lt1"/>
                          </a:solidFill>
                          <a:latin typeface="Montserrat"/>
                          <a:ea typeface="Montserrat"/>
                          <a:cs typeface="Montserrat"/>
                          <a:sym typeface="Montserrat"/>
                        </a:rPr>
                        <a:t> </a:t>
                      </a:r>
                      <a:r>
                        <a:rPr lang="hu-HU" dirty="0" err="1">
                          <a:solidFill>
                            <a:schemeClr val="lt1"/>
                          </a:solidFill>
                          <a:latin typeface="Montserrat"/>
                          <a:ea typeface="Montserrat"/>
                          <a:cs typeface="Montserrat"/>
                          <a:sym typeface="Montserrat"/>
                        </a:rPr>
                        <a:t>choose</a:t>
                      </a:r>
                      <a:r>
                        <a:rPr lang="hu-HU" dirty="0">
                          <a:solidFill>
                            <a:schemeClr val="lt1"/>
                          </a:solidFill>
                          <a:latin typeface="Montserrat"/>
                          <a:ea typeface="Montserrat"/>
                          <a:cs typeface="Montserrat"/>
                          <a:sym typeface="Montserrat"/>
                        </a:rPr>
                        <a:t> </a:t>
                      </a:r>
                      <a:r>
                        <a:rPr lang="hu-HU" b="1" i="1" u="sng" dirty="0" err="1">
                          <a:solidFill>
                            <a:schemeClr val="lt1"/>
                          </a:solidFill>
                          <a:latin typeface="Montserrat"/>
                          <a:ea typeface="Montserrat"/>
                          <a:cs typeface="Montserrat"/>
                          <a:sym typeface="Montserrat"/>
                        </a:rPr>
                        <a:t>r</a:t>
                      </a:r>
                      <a:r>
                        <a:rPr lang="hu-HU" i="1" u="none" dirty="0" err="1">
                          <a:solidFill>
                            <a:schemeClr val="lt1"/>
                          </a:solidFill>
                          <a:latin typeface="Montserrat"/>
                          <a:ea typeface="Montserrat"/>
                          <a:cs typeface="Montserrat"/>
                          <a:sym typeface="Montserrat"/>
                        </a:rPr>
                        <a:t>aise</a:t>
                      </a:r>
                      <a:r>
                        <a:rPr lang="hu-HU" dirty="0">
                          <a:solidFill>
                            <a:schemeClr val="lt1"/>
                          </a:solidFill>
                          <a:latin typeface="Montserrat"/>
                          <a:ea typeface="Montserrat"/>
                          <a:cs typeface="Montserrat"/>
                          <a:sym typeface="Montserrat"/>
                        </a:rPr>
                        <a:t> (</a:t>
                      </a:r>
                      <a:r>
                        <a:rPr lang="hu-HU" dirty="0" err="1">
                          <a:solidFill>
                            <a:schemeClr val="lt1"/>
                          </a:solidFill>
                          <a:latin typeface="Montserrat"/>
                          <a:ea typeface="Montserrat"/>
                          <a:cs typeface="Montserrat"/>
                          <a:sym typeface="Montserrat"/>
                        </a:rPr>
                        <a:t>if</a:t>
                      </a:r>
                      <a:r>
                        <a:rPr lang="hu-HU" dirty="0">
                          <a:solidFill>
                            <a:schemeClr val="lt1"/>
                          </a:solidFill>
                          <a:latin typeface="Montserrat"/>
                          <a:ea typeface="Montserrat"/>
                          <a:cs typeface="Montserrat"/>
                          <a:sym typeface="Montserrat"/>
                        </a:rPr>
                        <a:t> </a:t>
                      </a:r>
                      <a:r>
                        <a:rPr lang="hu-HU" dirty="0" err="1">
                          <a:solidFill>
                            <a:schemeClr val="lt1"/>
                          </a:solidFill>
                          <a:latin typeface="Montserrat"/>
                          <a:ea typeface="Montserrat"/>
                          <a:cs typeface="Montserrat"/>
                          <a:sym typeface="Montserrat"/>
                        </a:rPr>
                        <a:t>valid</a:t>
                      </a:r>
                      <a:r>
                        <a:rPr lang="hu-HU" dirty="0">
                          <a:solidFill>
                            <a:schemeClr val="lt1"/>
                          </a:solidFill>
                          <a:latin typeface="Montserrat"/>
                          <a:ea typeface="Montserrat"/>
                          <a:cs typeface="Montserrat"/>
                          <a:sym typeface="Montserrat"/>
                        </a:rPr>
                        <a:t>)</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1"/>
                  </a:ext>
                </a:extLst>
              </a:tr>
              <a:tr h="590525">
                <a:tc>
                  <a:txBody>
                    <a:bodyPr/>
                    <a:lstStyle/>
                    <a:p>
                      <a:pPr marL="0" lvl="0" indent="0" algn="ctr" rtl="0">
                        <a:spcBef>
                          <a:spcPts val="0"/>
                        </a:spcBef>
                        <a:spcAft>
                          <a:spcPts val="0"/>
                        </a:spcAft>
                        <a:buNone/>
                      </a:pPr>
                      <a:r>
                        <a:rPr lang="hu-HU" dirty="0">
                          <a:solidFill>
                            <a:schemeClr val="lt1"/>
                          </a:solidFill>
                          <a:latin typeface="Montserrat ExtraBold"/>
                          <a:ea typeface="Montserrat ExtraBold"/>
                          <a:cs typeface="Montserrat ExtraBold"/>
                          <a:sym typeface="Montserrat ExtraBold"/>
                        </a:rPr>
                        <a:t>DQN-CHR</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solidFill>
                        <a:srgbClr val="F3F3F3">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Instead of </a:t>
                      </a:r>
                      <a:r>
                        <a:rPr lang="hu-HU" b="1" i="1" u="sng" dirty="0" err="1">
                          <a:solidFill>
                            <a:schemeClr val="lt1"/>
                          </a:solidFill>
                          <a:latin typeface="Montserrat"/>
                          <a:ea typeface="Montserrat"/>
                          <a:cs typeface="Montserrat"/>
                          <a:sym typeface="Montserrat"/>
                        </a:rPr>
                        <a:t>ch</a:t>
                      </a:r>
                      <a:r>
                        <a:rPr lang="hu-HU" i="1" dirty="0" err="1">
                          <a:solidFill>
                            <a:schemeClr val="lt1"/>
                          </a:solidFill>
                          <a:latin typeface="Montserrat"/>
                          <a:ea typeface="Montserrat"/>
                          <a:cs typeface="Montserrat"/>
                          <a:sym typeface="Montserrat"/>
                        </a:rPr>
                        <a:t>eck</a:t>
                      </a:r>
                      <a:r>
                        <a:rPr lang="en-US" dirty="0">
                          <a:solidFill>
                            <a:schemeClr val="lt1"/>
                          </a:solidFill>
                          <a:latin typeface="Montserrat"/>
                          <a:ea typeface="Montserrat"/>
                          <a:cs typeface="Montserrat"/>
                          <a:sym typeface="Montserrat"/>
                        </a:rPr>
                        <a:t> choose </a:t>
                      </a:r>
                      <a:r>
                        <a:rPr lang="en-US" b="1" i="1" u="sng" dirty="0">
                          <a:solidFill>
                            <a:schemeClr val="lt1"/>
                          </a:solidFill>
                          <a:latin typeface="Montserrat"/>
                          <a:ea typeface="Montserrat"/>
                          <a:cs typeface="Montserrat"/>
                          <a:sym typeface="Montserrat"/>
                        </a:rPr>
                        <a:t>r</a:t>
                      </a:r>
                      <a:r>
                        <a:rPr lang="en-US" i="1" u="none" dirty="0">
                          <a:solidFill>
                            <a:schemeClr val="lt1"/>
                          </a:solidFill>
                          <a:latin typeface="Montserrat"/>
                          <a:ea typeface="Montserrat"/>
                          <a:cs typeface="Montserrat"/>
                          <a:sym typeface="Montserrat"/>
                        </a:rPr>
                        <a:t>aise</a:t>
                      </a:r>
                      <a:r>
                        <a:rPr lang="en-US" dirty="0">
                          <a:solidFill>
                            <a:schemeClr val="lt1"/>
                          </a:solidFill>
                          <a:latin typeface="Montserrat"/>
                          <a:ea typeface="Montserrat"/>
                          <a:cs typeface="Montserrat"/>
                          <a:sym typeface="Montserrat"/>
                        </a:rPr>
                        <a:t> (if valid)</a:t>
                      </a: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2"/>
                  </a:ext>
                </a:extLst>
              </a:tr>
              <a:tr h="590525">
                <a:tc>
                  <a:txBody>
                    <a:bodyPr/>
                    <a:lstStyle/>
                    <a:p>
                      <a:pPr marL="0" lvl="0" indent="0" algn="ctr" rtl="0">
                        <a:spcBef>
                          <a:spcPts val="0"/>
                        </a:spcBef>
                        <a:spcAft>
                          <a:spcPts val="0"/>
                        </a:spcAft>
                        <a:buNone/>
                      </a:pPr>
                      <a:r>
                        <a:rPr lang="hu-HU" dirty="0">
                          <a:solidFill>
                            <a:schemeClr val="lt1"/>
                          </a:solidFill>
                          <a:latin typeface="Montserrat ExtraBold"/>
                          <a:ea typeface="Montserrat ExtraBold"/>
                          <a:cs typeface="Montserrat ExtraBold"/>
                          <a:sym typeface="Montserrat ExtraBold"/>
                        </a:rPr>
                        <a:t>DQN-FR</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solidFill>
                        <a:srgbClr val="F3F3F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Instead of </a:t>
                      </a:r>
                      <a:r>
                        <a:rPr lang="hu-HU" b="1" i="1" u="sng" dirty="0">
                          <a:solidFill>
                            <a:schemeClr val="lt1"/>
                          </a:solidFill>
                          <a:latin typeface="Montserrat"/>
                          <a:ea typeface="Montserrat"/>
                          <a:cs typeface="Montserrat"/>
                          <a:sym typeface="Montserrat"/>
                        </a:rPr>
                        <a:t>f</a:t>
                      </a:r>
                      <a:r>
                        <a:rPr lang="hu-HU" i="1" dirty="0">
                          <a:solidFill>
                            <a:schemeClr val="lt1"/>
                          </a:solidFill>
                          <a:latin typeface="Montserrat"/>
                          <a:ea typeface="Montserrat"/>
                          <a:cs typeface="Montserrat"/>
                          <a:sym typeface="Montserrat"/>
                        </a:rPr>
                        <a:t>old</a:t>
                      </a:r>
                      <a:r>
                        <a:rPr lang="en-US" dirty="0">
                          <a:solidFill>
                            <a:schemeClr val="lt1"/>
                          </a:solidFill>
                          <a:latin typeface="Montserrat"/>
                          <a:ea typeface="Montserrat"/>
                          <a:cs typeface="Montserrat"/>
                          <a:sym typeface="Montserrat"/>
                        </a:rPr>
                        <a:t> choose </a:t>
                      </a:r>
                      <a:r>
                        <a:rPr lang="en-US" b="1" i="1" u="sng" dirty="0">
                          <a:solidFill>
                            <a:schemeClr val="lt1"/>
                          </a:solidFill>
                          <a:latin typeface="Montserrat"/>
                          <a:ea typeface="Montserrat"/>
                          <a:cs typeface="Montserrat"/>
                          <a:sym typeface="Montserrat"/>
                        </a:rPr>
                        <a:t>r</a:t>
                      </a:r>
                      <a:r>
                        <a:rPr lang="en-US" i="1" u="none" dirty="0">
                          <a:solidFill>
                            <a:schemeClr val="lt1"/>
                          </a:solidFill>
                          <a:latin typeface="Montserrat"/>
                          <a:ea typeface="Montserrat"/>
                          <a:cs typeface="Montserrat"/>
                          <a:sym typeface="Montserrat"/>
                        </a:rPr>
                        <a:t>aise</a:t>
                      </a:r>
                      <a:r>
                        <a:rPr lang="en-US" dirty="0">
                          <a:solidFill>
                            <a:schemeClr val="lt1"/>
                          </a:solidFill>
                          <a:latin typeface="Montserrat"/>
                          <a:ea typeface="Montserrat"/>
                          <a:cs typeface="Montserrat"/>
                          <a:sym typeface="Montserrat"/>
                        </a:rPr>
                        <a:t> (if valid)</a:t>
                      </a: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Google Shape;215;p44">
            <a:extLst>
              <a:ext uri="{FF2B5EF4-FFF2-40B4-BE49-F238E27FC236}">
                <a16:creationId xmlns:a16="http://schemas.microsoft.com/office/drawing/2014/main" id="{AD5BE95A-220D-4A27-BC54-56A9CC1999CB}"/>
              </a:ext>
            </a:extLst>
          </p:cNvPr>
          <p:cNvSpPr txBox="1">
            <a:spLocks/>
          </p:cNvSpPr>
          <p:nvPr/>
        </p:nvSpPr>
        <p:spPr>
          <a:xfrm>
            <a:off x="882757" y="1078179"/>
            <a:ext cx="6724673" cy="67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lgn="l"/>
            <a:r>
              <a:rPr lang="hu-HU" dirty="0"/>
              <a:t>Idea: </a:t>
            </a:r>
            <a:r>
              <a:rPr lang="hu-HU" dirty="0" err="1"/>
              <a:t>Creating</a:t>
            </a:r>
            <a:r>
              <a:rPr lang="hu-HU" dirty="0"/>
              <a:t> an </a:t>
            </a:r>
            <a:r>
              <a:rPr lang="hu-HU" dirty="0" err="1"/>
              <a:t>aggressive</a:t>
            </a:r>
            <a:r>
              <a:rPr lang="hu-HU" dirty="0"/>
              <a:t> playing </a:t>
            </a:r>
            <a:r>
              <a:rPr lang="hu-HU" dirty="0" err="1"/>
              <a:t>strategy</a:t>
            </a:r>
            <a:r>
              <a:rPr lang="hu-HU" dirty="0"/>
              <a:t> </a:t>
            </a:r>
            <a:r>
              <a:rPr lang="hu-HU" dirty="0" err="1"/>
              <a:t>with</a:t>
            </a:r>
            <a:r>
              <a:rPr lang="hu-HU" dirty="0"/>
              <a:t> more </a:t>
            </a:r>
            <a:r>
              <a:rPr lang="hu-HU" dirty="0" err="1"/>
              <a:t>raising</a:t>
            </a:r>
            <a:r>
              <a:rPr lang="hu-HU" dirty="0"/>
              <a:t> </a:t>
            </a:r>
            <a:r>
              <a:rPr lang="hu-HU" dirty="0" err="1"/>
              <a:t>actions</a:t>
            </a:r>
            <a:endParaRPr lang="hu-HU" dirty="0"/>
          </a:p>
        </p:txBody>
      </p:sp>
    </p:spTree>
    <p:extLst>
      <p:ext uri="{BB962C8B-B14F-4D97-AF65-F5344CB8AC3E}">
        <p14:creationId xmlns:p14="http://schemas.microsoft.com/office/powerpoint/2010/main" val="132013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79" name="Google Shape;2179;p69"/>
          <p:cNvSpPr txBox="1">
            <a:spLocks noGrp="1"/>
          </p:cNvSpPr>
          <p:nvPr>
            <p:ph type="title"/>
          </p:nvPr>
        </p:nvSpPr>
        <p:spPr>
          <a:xfrm>
            <a:off x="938500" y="445025"/>
            <a:ext cx="5650836"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HYPERPARAMETER TUNING</a:t>
            </a:r>
            <a:endParaRPr dirty="0"/>
          </a:p>
        </p:txBody>
      </p:sp>
      <p:sp>
        <p:nvSpPr>
          <p:cNvPr id="2180" name="Google Shape;2180;p69"/>
          <p:cNvSpPr txBox="1">
            <a:spLocks noGrp="1"/>
          </p:cNvSpPr>
          <p:nvPr>
            <p:ph type="body" idx="1"/>
          </p:nvPr>
        </p:nvSpPr>
        <p:spPr>
          <a:xfrm>
            <a:off x="1394527" y="1508447"/>
            <a:ext cx="6608830" cy="2587994"/>
          </a:xfrm>
          <a:prstGeom prst="rect">
            <a:avLst/>
          </a:prstGeom>
        </p:spPr>
        <p:txBody>
          <a:bodyPr spcFirstLastPara="1" wrap="square" lIns="91425" tIns="91425" rIns="91425" bIns="91425" anchor="t" anchorCtr="0">
            <a:noAutofit/>
          </a:bodyPr>
          <a:lstStyle/>
          <a:p>
            <a:pPr marL="0" lvl="0" indent="0">
              <a:buNone/>
            </a:pPr>
            <a:r>
              <a:rPr lang="hu-HU" b="1" dirty="0"/>
              <a:t>L</a:t>
            </a:r>
            <a:r>
              <a:rPr lang="en-US" b="1" dirty="0" err="1"/>
              <a:t>ayers</a:t>
            </a:r>
            <a:r>
              <a:rPr lang="hu-HU" dirty="0"/>
              <a:t>: The </a:t>
            </a:r>
            <a:r>
              <a:rPr lang="hu-HU" dirty="0" err="1"/>
              <a:t>size</a:t>
            </a:r>
            <a:r>
              <a:rPr lang="hu-HU" dirty="0"/>
              <a:t> of </a:t>
            </a:r>
            <a:r>
              <a:rPr lang="hu-HU" dirty="0" err="1"/>
              <a:t>the</a:t>
            </a:r>
            <a:r>
              <a:rPr lang="hu-HU" dirty="0"/>
              <a:t> </a:t>
            </a:r>
            <a:r>
              <a:rPr lang="hu-HU" dirty="0" err="1"/>
              <a:t>networks</a:t>
            </a:r>
            <a:endParaRPr lang="hu-HU" dirty="0"/>
          </a:p>
          <a:p>
            <a:pPr marL="0" lvl="0" indent="0">
              <a:buNone/>
            </a:pPr>
            <a:endParaRPr lang="hu-HU" dirty="0"/>
          </a:p>
          <a:p>
            <a:pPr marL="0" indent="0">
              <a:buNone/>
            </a:pPr>
            <a:r>
              <a:rPr lang="hu-HU" b="1" dirty="0" err="1"/>
              <a:t>Learning</a:t>
            </a:r>
            <a:r>
              <a:rPr lang="hu-HU" b="1" dirty="0"/>
              <a:t> </a:t>
            </a:r>
            <a:r>
              <a:rPr lang="hu-HU" b="1" dirty="0" err="1"/>
              <a:t>rate</a:t>
            </a:r>
            <a:r>
              <a:rPr lang="hu-HU" dirty="0"/>
              <a:t>: </a:t>
            </a:r>
            <a:r>
              <a:rPr lang="hu-HU" dirty="0" err="1"/>
              <a:t>Learning</a:t>
            </a:r>
            <a:r>
              <a:rPr lang="hu-HU" dirty="0"/>
              <a:t> </a:t>
            </a:r>
            <a:r>
              <a:rPr lang="hu-HU" dirty="0" err="1"/>
              <a:t>rate</a:t>
            </a:r>
            <a:r>
              <a:rPr lang="hu-HU" dirty="0"/>
              <a:t> </a:t>
            </a:r>
            <a:r>
              <a:rPr lang="hu-HU" dirty="0" err="1"/>
              <a:t>used</a:t>
            </a:r>
            <a:r>
              <a:rPr lang="hu-HU" dirty="0"/>
              <a:t> </a:t>
            </a:r>
            <a:r>
              <a:rPr lang="hu-HU" dirty="0" err="1"/>
              <a:t>by</a:t>
            </a:r>
            <a:r>
              <a:rPr lang="hu-HU" dirty="0"/>
              <a:t> </a:t>
            </a:r>
            <a:r>
              <a:rPr lang="hu-HU" dirty="0" err="1"/>
              <a:t>optimization</a:t>
            </a:r>
            <a:endParaRPr lang="hu-HU" dirty="0"/>
          </a:p>
          <a:p>
            <a:pPr marL="0" indent="0">
              <a:buNone/>
            </a:pPr>
            <a:endParaRPr lang="hu-HU" dirty="0"/>
          </a:p>
          <a:p>
            <a:pPr marL="0" indent="0">
              <a:buNone/>
            </a:pPr>
            <a:r>
              <a:rPr lang="hu-HU" b="1" dirty="0"/>
              <a:t>B</a:t>
            </a:r>
            <a:r>
              <a:rPr lang="en-US" b="1" dirty="0" err="1"/>
              <a:t>atch</a:t>
            </a:r>
            <a:r>
              <a:rPr lang="en-US" b="1" dirty="0"/>
              <a:t> size</a:t>
            </a:r>
            <a:r>
              <a:rPr lang="hu-HU" dirty="0"/>
              <a:t>: </a:t>
            </a:r>
            <a:r>
              <a:rPr lang="hu-HU" dirty="0" err="1"/>
              <a:t>How</a:t>
            </a:r>
            <a:r>
              <a:rPr lang="hu-HU" dirty="0"/>
              <a:t> </a:t>
            </a:r>
            <a:r>
              <a:rPr lang="hu-HU" dirty="0" err="1"/>
              <a:t>many</a:t>
            </a:r>
            <a:r>
              <a:rPr lang="hu-HU" dirty="0"/>
              <a:t> </a:t>
            </a:r>
            <a:r>
              <a:rPr lang="hu-HU" dirty="0" err="1"/>
              <a:t>samples</a:t>
            </a:r>
            <a:r>
              <a:rPr lang="hu-HU" dirty="0"/>
              <a:t> </a:t>
            </a:r>
            <a:r>
              <a:rPr lang="hu-HU" dirty="0" err="1"/>
              <a:t>from</a:t>
            </a:r>
            <a:r>
              <a:rPr lang="hu-HU" dirty="0"/>
              <a:t> </a:t>
            </a:r>
            <a:r>
              <a:rPr lang="hu-HU" dirty="0" err="1"/>
              <a:t>the</a:t>
            </a:r>
            <a:r>
              <a:rPr lang="hu-HU" dirty="0"/>
              <a:t> </a:t>
            </a:r>
            <a:r>
              <a:rPr lang="hu-HU" dirty="0" err="1"/>
              <a:t>replay</a:t>
            </a:r>
            <a:r>
              <a:rPr lang="hu-HU" dirty="0"/>
              <a:t> </a:t>
            </a:r>
            <a:r>
              <a:rPr lang="hu-HU" dirty="0" err="1"/>
              <a:t>memory</a:t>
            </a:r>
            <a:endParaRPr lang="hu-HU" dirty="0"/>
          </a:p>
          <a:p>
            <a:pPr marL="0" indent="0">
              <a:buNone/>
            </a:pPr>
            <a:endParaRPr lang="hu-HU" dirty="0"/>
          </a:p>
          <a:p>
            <a:pPr marL="0" lvl="0" indent="0">
              <a:buNone/>
            </a:pPr>
            <a:r>
              <a:rPr lang="hu-HU" b="1" dirty="0"/>
              <a:t>R</a:t>
            </a:r>
            <a:r>
              <a:rPr lang="en-US" b="1" dirty="0" err="1"/>
              <a:t>eplay</a:t>
            </a:r>
            <a:r>
              <a:rPr lang="en-US" b="1" dirty="0"/>
              <a:t> memory size</a:t>
            </a:r>
            <a:r>
              <a:rPr lang="hu-HU" dirty="0"/>
              <a:t>: </a:t>
            </a:r>
            <a:r>
              <a:rPr lang="hu-HU" dirty="0" err="1"/>
              <a:t>How</a:t>
            </a:r>
            <a:r>
              <a:rPr lang="hu-HU" dirty="0"/>
              <a:t> </a:t>
            </a:r>
            <a:r>
              <a:rPr lang="hu-HU" dirty="0" err="1"/>
              <a:t>many</a:t>
            </a:r>
            <a:r>
              <a:rPr lang="hu-HU" dirty="0"/>
              <a:t> </a:t>
            </a:r>
            <a:r>
              <a:rPr lang="hu-HU" dirty="0" err="1"/>
              <a:t>experiences</a:t>
            </a:r>
            <a:r>
              <a:rPr lang="hu-HU" dirty="0"/>
              <a:t> </a:t>
            </a:r>
            <a:r>
              <a:rPr lang="hu-HU" dirty="0" err="1"/>
              <a:t>can</a:t>
            </a:r>
            <a:r>
              <a:rPr lang="hu-HU" dirty="0"/>
              <a:t> </a:t>
            </a:r>
            <a:r>
              <a:rPr lang="hu-HU" dirty="0" err="1"/>
              <a:t>the</a:t>
            </a:r>
            <a:r>
              <a:rPr lang="hu-HU" dirty="0"/>
              <a:t> </a:t>
            </a:r>
            <a:r>
              <a:rPr lang="hu-HU" dirty="0" err="1"/>
              <a:t>memory</a:t>
            </a:r>
            <a:r>
              <a:rPr lang="hu-HU" dirty="0"/>
              <a:t> </a:t>
            </a:r>
            <a:r>
              <a:rPr lang="hu-HU" dirty="0" err="1"/>
              <a:t>store</a:t>
            </a:r>
            <a:endParaRPr lang="hu-HU" dirty="0"/>
          </a:p>
          <a:p>
            <a:pPr marL="0" lvl="0" indent="0">
              <a:buNone/>
            </a:pPr>
            <a:endParaRPr lang="hu-HU" dirty="0"/>
          </a:p>
          <a:p>
            <a:pPr marL="0" lvl="0" indent="0">
              <a:buNone/>
            </a:pPr>
            <a:r>
              <a:rPr lang="hu-HU" b="1" dirty="0"/>
              <a:t>D</a:t>
            </a:r>
            <a:r>
              <a:rPr lang="en-US" b="1" dirty="0" err="1"/>
              <a:t>iscount</a:t>
            </a:r>
            <a:r>
              <a:rPr lang="en-US" b="1" dirty="0"/>
              <a:t> factor</a:t>
            </a:r>
            <a:r>
              <a:rPr lang="hu-HU" dirty="0"/>
              <a:t>: </a:t>
            </a:r>
            <a:r>
              <a:rPr lang="hu-HU" dirty="0" err="1"/>
              <a:t>How</a:t>
            </a:r>
            <a:r>
              <a:rPr lang="hu-HU" dirty="0"/>
              <a:t> </a:t>
            </a:r>
            <a:r>
              <a:rPr lang="hu-HU" dirty="0" err="1"/>
              <a:t>important</a:t>
            </a:r>
            <a:r>
              <a:rPr lang="hu-HU" dirty="0"/>
              <a:t> </a:t>
            </a:r>
            <a:r>
              <a:rPr lang="hu-HU" dirty="0" err="1"/>
              <a:t>are</a:t>
            </a:r>
            <a:r>
              <a:rPr lang="hu-HU" dirty="0"/>
              <a:t> </a:t>
            </a:r>
            <a:r>
              <a:rPr lang="hu-HU" dirty="0" err="1"/>
              <a:t>the</a:t>
            </a:r>
            <a:r>
              <a:rPr lang="hu-HU" dirty="0"/>
              <a:t> </a:t>
            </a:r>
            <a:r>
              <a:rPr lang="hu-HU" dirty="0" err="1"/>
              <a:t>immediate</a:t>
            </a:r>
            <a:r>
              <a:rPr lang="hu-HU" dirty="0"/>
              <a:t> </a:t>
            </a:r>
            <a:r>
              <a:rPr lang="hu-HU" dirty="0" err="1"/>
              <a:t>rewards</a:t>
            </a:r>
            <a:r>
              <a:rPr lang="hu-HU" dirty="0"/>
              <a:t>, </a:t>
            </a:r>
            <a:r>
              <a:rPr lang="hu-HU" dirty="0" err="1"/>
              <a:t>close</a:t>
            </a:r>
            <a:r>
              <a:rPr lang="hu-HU" dirty="0"/>
              <a:t> </a:t>
            </a:r>
            <a:r>
              <a:rPr lang="hu-HU" dirty="0" err="1"/>
              <a:t>to</a:t>
            </a:r>
            <a:r>
              <a:rPr lang="hu-HU" dirty="0"/>
              <a:t> 1 </a:t>
            </a:r>
            <a:r>
              <a:rPr lang="hu-HU" dirty="0" err="1"/>
              <a:t>means</a:t>
            </a:r>
            <a:r>
              <a:rPr lang="hu-HU" dirty="0"/>
              <a:t> </a:t>
            </a:r>
            <a:r>
              <a:rPr lang="hu-HU" dirty="0" err="1"/>
              <a:t>that</a:t>
            </a:r>
            <a:r>
              <a:rPr lang="hu-HU" dirty="0"/>
              <a:t> </a:t>
            </a:r>
            <a:r>
              <a:rPr lang="hu-HU" dirty="0" err="1"/>
              <a:t>the</a:t>
            </a:r>
            <a:r>
              <a:rPr lang="hu-HU" dirty="0"/>
              <a:t> </a:t>
            </a:r>
            <a:r>
              <a:rPr lang="hu-HU" dirty="0" err="1"/>
              <a:t>results</a:t>
            </a:r>
            <a:r>
              <a:rPr lang="hu-HU" dirty="0"/>
              <a:t> </a:t>
            </a:r>
            <a:r>
              <a:rPr lang="hu-HU" dirty="0" err="1"/>
              <a:t>have</a:t>
            </a:r>
            <a:r>
              <a:rPr lang="hu-HU" dirty="0"/>
              <a:t> </a:t>
            </a:r>
            <a:r>
              <a:rPr lang="hu-HU" dirty="0" err="1"/>
              <a:t>same</a:t>
            </a:r>
            <a:r>
              <a:rPr lang="hu-HU" dirty="0"/>
              <a:t> </a:t>
            </a:r>
            <a:r>
              <a:rPr lang="hu-HU" dirty="0" err="1"/>
              <a:t>weight</a:t>
            </a:r>
            <a:r>
              <a:rPr lang="hu-HU" dirty="0"/>
              <a:t> (0-1)</a:t>
            </a:r>
          </a:p>
        </p:txBody>
      </p:sp>
      <p:cxnSp>
        <p:nvCxnSpPr>
          <p:cNvPr id="2181" name="Google Shape;2181;p6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1" name="Google Shape;195;p41">
            <a:extLst>
              <a:ext uri="{FF2B5EF4-FFF2-40B4-BE49-F238E27FC236}">
                <a16:creationId xmlns:a16="http://schemas.microsoft.com/office/drawing/2014/main" id="{E2243260-73A7-476B-BEF4-1624A01C3F25}"/>
              </a:ext>
            </a:extLst>
          </p:cNvPr>
          <p:cNvSpPr txBox="1">
            <a:spLocks/>
          </p:cNvSpPr>
          <p:nvPr/>
        </p:nvSpPr>
        <p:spPr>
          <a:xfrm>
            <a:off x="1394527" y="4204291"/>
            <a:ext cx="6723273" cy="46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buFont typeface="Montserrat"/>
              <a:buNone/>
            </a:pPr>
            <a:r>
              <a:rPr lang="hu-HU" dirty="0">
                <a:solidFill>
                  <a:schemeClr val="accent1"/>
                </a:solidFill>
              </a:rPr>
              <a:t>In </a:t>
            </a:r>
            <a:r>
              <a:rPr lang="hu-HU" dirty="0" err="1">
                <a:solidFill>
                  <a:schemeClr val="accent1"/>
                </a:solidFill>
              </a:rPr>
              <a:t>total</a:t>
            </a:r>
            <a:r>
              <a:rPr lang="hu-HU" dirty="0">
                <a:solidFill>
                  <a:schemeClr val="accent1"/>
                </a:solidFill>
              </a:rPr>
              <a:t>: 215 </a:t>
            </a:r>
            <a:r>
              <a:rPr lang="hu-HU" dirty="0" err="1">
                <a:solidFill>
                  <a:schemeClr val="accent1"/>
                </a:solidFill>
              </a:rPr>
              <a:t>different</a:t>
            </a:r>
            <a:r>
              <a:rPr lang="hu-HU" dirty="0">
                <a:solidFill>
                  <a:schemeClr val="accent1"/>
                </a:solidFill>
              </a:rPr>
              <a:t> </a:t>
            </a:r>
            <a:r>
              <a:rPr lang="hu-HU" dirty="0" err="1">
                <a:solidFill>
                  <a:schemeClr val="accent1"/>
                </a:solidFill>
              </a:rPr>
              <a:t>settings</a:t>
            </a:r>
            <a:endParaRPr lang="en-US" dirty="0">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8" name="Kép 7">
            <a:extLst>
              <a:ext uri="{FF2B5EF4-FFF2-40B4-BE49-F238E27FC236}">
                <a16:creationId xmlns:a16="http://schemas.microsoft.com/office/drawing/2014/main" id="{00676BA5-53F4-420B-A961-58BD1B60C6FE}"/>
              </a:ext>
            </a:extLst>
          </p:cNvPr>
          <p:cNvPicPr>
            <a:picLocks noChangeAspect="1"/>
          </p:cNvPicPr>
          <p:nvPr/>
        </p:nvPicPr>
        <p:blipFill>
          <a:blip r:embed="rId3">
            <a:duotone>
              <a:schemeClr val="accent4">
                <a:shade val="45000"/>
                <a:satMod val="135000"/>
              </a:schemeClr>
              <a:prstClr val="white"/>
            </a:duotone>
          </a:blip>
          <a:stretch>
            <a:fillRect/>
          </a:stretch>
        </p:blipFill>
        <p:spPr>
          <a:xfrm>
            <a:off x="1052680" y="2318244"/>
            <a:ext cx="7038639" cy="2122301"/>
          </a:xfrm>
          <a:prstGeom prst="rect">
            <a:avLst/>
          </a:prstGeom>
        </p:spPr>
      </p:pic>
      <p:sp>
        <p:nvSpPr>
          <p:cNvPr id="10" name="Google Shape;195;p41">
            <a:extLst>
              <a:ext uri="{FF2B5EF4-FFF2-40B4-BE49-F238E27FC236}">
                <a16:creationId xmlns:a16="http://schemas.microsoft.com/office/drawing/2014/main" id="{33C153D3-1B57-4472-8578-68E75DF4783A}"/>
              </a:ext>
            </a:extLst>
          </p:cNvPr>
          <p:cNvSpPr txBox="1">
            <a:spLocks noGrp="1"/>
          </p:cNvSpPr>
          <p:nvPr>
            <p:ph type="subTitle" idx="1"/>
          </p:nvPr>
        </p:nvSpPr>
        <p:spPr>
          <a:xfrm>
            <a:off x="1052680" y="414022"/>
            <a:ext cx="5454172" cy="8147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sz="2400" dirty="0">
                <a:latin typeface="Montserrat ExtraBold"/>
                <a:sym typeface="Montserrat ExtraBold"/>
              </a:rPr>
              <a:t>NETWORK LAYERS</a:t>
            </a:r>
            <a:endParaRPr sz="2400" dirty="0">
              <a:latin typeface="Montserrat ExtraBold"/>
              <a:sym typeface="Montserrat ExtraBold"/>
            </a:endParaRPr>
          </a:p>
        </p:txBody>
      </p:sp>
      <p:cxnSp>
        <p:nvCxnSpPr>
          <p:cNvPr id="11" name="Google Shape;2181;p69">
            <a:extLst>
              <a:ext uri="{FF2B5EF4-FFF2-40B4-BE49-F238E27FC236}">
                <a16:creationId xmlns:a16="http://schemas.microsoft.com/office/drawing/2014/main" id="{FD449F50-B2BA-4306-9D1B-8ADE7637AD85}"/>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2" name="Nyíl: lefelé mutató 11">
            <a:extLst>
              <a:ext uri="{FF2B5EF4-FFF2-40B4-BE49-F238E27FC236}">
                <a16:creationId xmlns:a16="http://schemas.microsoft.com/office/drawing/2014/main" id="{E161E2C8-7A51-4441-A698-463CB47E029D}"/>
              </a:ext>
            </a:extLst>
          </p:cNvPr>
          <p:cNvSpPr/>
          <p:nvPr/>
        </p:nvSpPr>
        <p:spPr>
          <a:xfrm rot="1220538">
            <a:off x="7762577" y="1589779"/>
            <a:ext cx="389473" cy="8182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10" name="Google Shape;195;p41">
            <a:extLst>
              <a:ext uri="{FF2B5EF4-FFF2-40B4-BE49-F238E27FC236}">
                <a16:creationId xmlns:a16="http://schemas.microsoft.com/office/drawing/2014/main" id="{33C153D3-1B57-4472-8578-68E75DF4783A}"/>
              </a:ext>
            </a:extLst>
          </p:cNvPr>
          <p:cNvSpPr txBox="1">
            <a:spLocks noGrp="1"/>
          </p:cNvSpPr>
          <p:nvPr>
            <p:ph type="subTitle" idx="1"/>
          </p:nvPr>
        </p:nvSpPr>
        <p:spPr>
          <a:xfrm>
            <a:off x="1052680" y="414022"/>
            <a:ext cx="5454172" cy="8147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sz="2400" dirty="0">
                <a:latin typeface="Montserrat ExtraBold"/>
                <a:sym typeface="Montserrat ExtraBold"/>
              </a:rPr>
              <a:t>LEARNING AND DISCOUNT RATE</a:t>
            </a:r>
            <a:endParaRPr sz="2400" dirty="0">
              <a:latin typeface="Montserrat ExtraBold"/>
              <a:sym typeface="Montserrat ExtraBold"/>
            </a:endParaRPr>
          </a:p>
        </p:txBody>
      </p:sp>
      <p:cxnSp>
        <p:nvCxnSpPr>
          <p:cNvPr id="11" name="Google Shape;2181;p69">
            <a:extLst>
              <a:ext uri="{FF2B5EF4-FFF2-40B4-BE49-F238E27FC236}">
                <a16:creationId xmlns:a16="http://schemas.microsoft.com/office/drawing/2014/main" id="{FD449F50-B2BA-4306-9D1B-8ADE7637AD85}"/>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4" name="Csoportba foglalás 3">
            <a:extLst>
              <a:ext uri="{FF2B5EF4-FFF2-40B4-BE49-F238E27FC236}">
                <a16:creationId xmlns:a16="http://schemas.microsoft.com/office/drawing/2014/main" id="{82EA5DCC-385C-49C4-9E5A-25B77535CF48}"/>
              </a:ext>
            </a:extLst>
          </p:cNvPr>
          <p:cNvGrpSpPr/>
          <p:nvPr/>
        </p:nvGrpSpPr>
        <p:grpSpPr>
          <a:xfrm>
            <a:off x="1926000" y="1133705"/>
            <a:ext cx="5292000" cy="3888000"/>
            <a:chOff x="965480" y="1114852"/>
            <a:chExt cx="5252982" cy="3848082"/>
          </a:xfrm>
        </p:grpSpPr>
        <p:pic>
          <p:nvPicPr>
            <p:cNvPr id="3" name="Kép 2">
              <a:extLst>
                <a:ext uri="{FF2B5EF4-FFF2-40B4-BE49-F238E27FC236}">
                  <a16:creationId xmlns:a16="http://schemas.microsoft.com/office/drawing/2014/main" id="{4B8B9BEA-5BCC-40A5-8A78-3F3017E9ADCF}"/>
                </a:ext>
              </a:extLst>
            </p:cNvPr>
            <p:cNvPicPr>
              <a:picLocks noChangeAspect="1"/>
            </p:cNvPicPr>
            <p:nvPr/>
          </p:nvPicPr>
          <p:blipFill rotWithShape="1">
            <a:blip r:embed="rId3">
              <a:duotone>
                <a:schemeClr val="accent4">
                  <a:shade val="45000"/>
                  <a:satMod val="135000"/>
                </a:schemeClr>
                <a:prstClr val="white"/>
              </a:duotone>
            </a:blip>
            <a:srcRect l="92756" r="501"/>
            <a:stretch/>
          </p:blipFill>
          <p:spPr>
            <a:xfrm>
              <a:off x="5862210" y="1114852"/>
              <a:ext cx="356252" cy="3848081"/>
            </a:xfrm>
            <a:prstGeom prst="rect">
              <a:avLst/>
            </a:prstGeom>
          </p:spPr>
        </p:pic>
        <p:pic>
          <p:nvPicPr>
            <p:cNvPr id="9" name="Kép 8">
              <a:extLst>
                <a:ext uri="{FF2B5EF4-FFF2-40B4-BE49-F238E27FC236}">
                  <a16:creationId xmlns:a16="http://schemas.microsoft.com/office/drawing/2014/main" id="{E6D76151-44D9-48AA-ACF0-94BA96636F3E}"/>
                </a:ext>
              </a:extLst>
            </p:cNvPr>
            <p:cNvPicPr>
              <a:picLocks noChangeAspect="1"/>
            </p:cNvPicPr>
            <p:nvPr/>
          </p:nvPicPr>
          <p:blipFill rotWithShape="1">
            <a:blip r:embed="rId3"/>
            <a:srcRect r="7325"/>
            <a:stretch/>
          </p:blipFill>
          <p:spPr>
            <a:xfrm>
              <a:off x="965480" y="1114853"/>
              <a:ext cx="4896731" cy="3848081"/>
            </a:xfrm>
            <a:prstGeom prst="rect">
              <a:avLst/>
            </a:prstGeom>
          </p:spPr>
        </p:pic>
      </p:grpSp>
      <p:sp>
        <p:nvSpPr>
          <p:cNvPr id="6" name="Nyíl: lefelé mutató 5">
            <a:extLst>
              <a:ext uri="{FF2B5EF4-FFF2-40B4-BE49-F238E27FC236}">
                <a16:creationId xmlns:a16="http://schemas.microsoft.com/office/drawing/2014/main" id="{F8DEFE75-E349-4CF2-92E8-06876FD11D60}"/>
              </a:ext>
            </a:extLst>
          </p:cNvPr>
          <p:cNvSpPr/>
          <p:nvPr/>
        </p:nvSpPr>
        <p:spPr>
          <a:xfrm rot="1220538">
            <a:off x="5735817" y="1088026"/>
            <a:ext cx="389473" cy="8182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4252997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10" name="Google Shape;195;p41">
            <a:extLst>
              <a:ext uri="{FF2B5EF4-FFF2-40B4-BE49-F238E27FC236}">
                <a16:creationId xmlns:a16="http://schemas.microsoft.com/office/drawing/2014/main" id="{33C153D3-1B57-4472-8578-68E75DF4783A}"/>
              </a:ext>
            </a:extLst>
          </p:cNvPr>
          <p:cNvSpPr txBox="1">
            <a:spLocks noGrp="1"/>
          </p:cNvSpPr>
          <p:nvPr>
            <p:ph type="subTitle" idx="1"/>
          </p:nvPr>
        </p:nvSpPr>
        <p:spPr>
          <a:xfrm>
            <a:off x="1052679" y="414022"/>
            <a:ext cx="6818701" cy="8147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sz="2400" dirty="0">
                <a:latin typeface="Montserrat ExtraBold"/>
                <a:sym typeface="Montserrat ExtraBold"/>
              </a:rPr>
              <a:t>BATCH SIZE AND REPLAY MEMORY SIZE</a:t>
            </a:r>
            <a:endParaRPr sz="2400" dirty="0">
              <a:latin typeface="Montserrat ExtraBold"/>
              <a:sym typeface="Montserrat ExtraBold"/>
            </a:endParaRPr>
          </a:p>
        </p:txBody>
      </p:sp>
      <p:cxnSp>
        <p:nvCxnSpPr>
          <p:cNvPr id="11" name="Google Shape;2181;p69">
            <a:extLst>
              <a:ext uri="{FF2B5EF4-FFF2-40B4-BE49-F238E27FC236}">
                <a16:creationId xmlns:a16="http://schemas.microsoft.com/office/drawing/2014/main" id="{FD449F50-B2BA-4306-9D1B-8ADE7637AD85}"/>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7" name="Csoportba foglalás 6">
            <a:extLst>
              <a:ext uri="{FF2B5EF4-FFF2-40B4-BE49-F238E27FC236}">
                <a16:creationId xmlns:a16="http://schemas.microsoft.com/office/drawing/2014/main" id="{DD369F92-10FB-48CD-9EE5-946103DF540D}"/>
              </a:ext>
            </a:extLst>
          </p:cNvPr>
          <p:cNvGrpSpPr/>
          <p:nvPr/>
        </p:nvGrpSpPr>
        <p:grpSpPr>
          <a:xfrm>
            <a:off x="1926000" y="1134000"/>
            <a:ext cx="5292000" cy="3888000"/>
            <a:chOff x="1181907" y="937493"/>
            <a:chExt cx="5425886" cy="4009222"/>
          </a:xfrm>
        </p:grpSpPr>
        <p:pic>
          <p:nvPicPr>
            <p:cNvPr id="5" name="Kép 4">
              <a:extLst>
                <a:ext uri="{FF2B5EF4-FFF2-40B4-BE49-F238E27FC236}">
                  <a16:creationId xmlns:a16="http://schemas.microsoft.com/office/drawing/2014/main" id="{DD1EF191-E416-44E6-8334-8F2AF16C780D}"/>
                </a:ext>
              </a:extLst>
            </p:cNvPr>
            <p:cNvPicPr>
              <a:picLocks noChangeAspect="1"/>
            </p:cNvPicPr>
            <p:nvPr/>
          </p:nvPicPr>
          <p:blipFill rotWithShape="1">
            <a:blip r:embed="rId3">
              <a:duotone>
                <a:schemeClr val="accent4">
                  <a:shade val="45000"/>
                  <a:satMod val="135000"/>
                </a:schemeClr>
                <a:prstClr val="white"/>
              </a:duotone>
            </a:blip>
            <a:srcRect l="93958"/>
            <a:stretch/>
          </p:blipFill>
          <p:spPr>
            <a:xfrm>
              <a:off x="6278247" y="937493"/>
              <a:ext cx="329546" cy="4009222"/>
            </a:xfrm>
            <a:prstGeom prst="rect">
              <a:avLst/>
            </a:prstGeom>
          </p:spPr>
        </p:pic>
        <p:pic>
          <p:nvPicPr>
            <p:cNvPr id="12" name="Kép 11">
              <a:extLst>
                <a:ext uri="{FF2B5EF4-FFF2-40B4-BE49-F238E27FC236}">
                  <a16:creationId xmlns:a16="http://schemas.microsoft.com/office/drawing/2014/main" id="{E8A3B080-1F27-4DEF-885E-50591949F91A}"/>
                </a:ext>
              </a:extLst>
            </p:cNvPr>
            <p:cNvPicPr>
              <a:picLocks noChangeAspect="1"/>
            </p:cNvPicPr>
            <p:nvPr/>
          </p:nvPicPr>
          <p:blipFill rotWithShape="1">
            <a:blip r:embed="rId3"/>
            <a:srcRect r="6388"/>
            <a:stretch/>
          </p:blipFill>
          <p:spPr>
            <a:xfrm>
              <a:off x="1181907" y="937493"/>
              <a:ext cx="5105772" cy="4009222"/>
            </a:xfrm>
            <a:prstGeom prst="rect">
              <a:avLst/>
            </a:prstGeom>
          </p:spPr>
        </p:pic>
      </p:grpSp>
      <p:sp>
        <p:nvSpPr>
          <p:cNvPr id="13" name="Nyíl: lefelé mutató 12">
            <a:extLst>
              <a:ext uri="{FF2B5EF4-FFF2-40B4-BE49-F238E27FC236}">
                <a16:creationId xmlns:a16="http://schemas.microsoft.com/office/drawing/2014/main" id="{DF54DC02-6509-4EE3-BC82-18C82892EF63}"/>
              </a:ext>
            </a:extLst>
          </p:cNvPr>
          <p:cNvSpPr/>
          <p:nvPr/>
        </p:nvSpPr>
        <p:spPr>
          <a:xfrm rot="1220538">
            <a:off x="5245623" y="1437389"/>
            <a:ext cx="389473" cy="8182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315042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511523"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a:t>RESULTS</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a:t>
            </a:r>
            <a:r>
              <a:rPr lang="hu-HU" dirty="0"/>
              <a:t>4</a:t>
            </a:r>
            <a:endParaRPr dirty="0"/>
          </a:p>
        </p:txBody>
      </p:sp>
      <p:sp>
        <p:nvSpPr>
          <p:cNvPr id="208" name="Google Shape;208;p43"/>
          <p:cNvSpPr txBox="1">
            <a:spLocks noGrp="1"/>
          </p:cNvSpPr>
          <p:nvPr>
            <p:ph type="subTitle" idx="1"/>
          </p:nvPr>
        </p:nvSpPr>
        <p:spPr>
          <a:xfrm>
            <a:off x="3762670" y="3720649"/>
            <a:ext cx="3068700" cy="5987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err="1"/>
              <a:t>Peformance</a:t>
            </a:r>
            <a:r>
              <a:rPr lang="hu-HU" dirty="0"/>
              <a:t> of </a:t>
            </a:r>
            <a:r>
              <a:rPr lang="hu-HU" dirty="0" err="1"/>
              <a:t>the</a:t>
            </a:r>
            <a:r>
              <a:rPr lang="hu-HU" dirty="0"/>
              <a:t> </a:t>
            </a:r>
            <a:r>
              <a:rPr lang="hu-HU" dirty="0" err="1"/>
              <a:t>algorithm</a:t>
            </a:r>
            <a:r>
              <a:rPr lang="hu-HU" dirty="0"/>
              <a:t>,</a:t>
            </a:r>
          </a:p>
          <a:p>
            <a:pPr marL="0" lvl="0" indent="0" algn="l" rtl="0">
              <a:spcBef>
                <a:spcPts val="0"/>
              </a:spcBef>
              <a:spcAft>
                <a:spcPts val="0"/>
              </a:spcAft>
              <a:buNone/>
            </a:pPr>
            <a:r>
              <a:rPr lang="hu-HU" dirty="0" err="1"/>
              <a:t>Discussion</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961040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LEDUC HOLD’EM</a:t>
            </a:r>
            <a:endParaRPr dirty="0"/>
          </a:p>
        </p:txBody>
      </p:sp>
      <p:cxnSp>
        <p:nvCxnSpPr>
          <p:cNvPr id="366" name="Google Shape;366;p5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367" name="Google Shape;367;p52"/>
          <p:cNvGraphicFramePr/>
          <p:nvPr>
            <p:extLst>
              <p:ext uri="{D42A27DB-BD31-4B8C-83A1-F6EECF244321}">
                <p14:modId xmlns:p14="http://schemas.microsoft.com/office/powerpoint/2010/main" val="1490585070"/>
              </p:ext>
            </p:extLst>
          </p:nvPr>
        </p:nvGraphicFramePr>
        <p:xfrm>
          <a:off x="1378056" y="1386425"/>
          <a:ext cx="6387887" cy="3543150"/>
        </p:xfrm>
        <a:graphic>
          <a:graphicData uri="http://schemas.openxmlformats.org/drawingml/2006/table">
            <a:tbl>
              <a:tblPr>
                <a:noFill/>
                <a:tableStyleId>{5644B4A2-7AE8-4639-BB69-14567E0F91ED}</a:tableStyleId>
              </a:tblPr>
              <a:tblGrid>
                <a:gridCol w="1352424">
                  <a:extLst>
                    <a:ext uri="{9D8B030D-6E8A-4147-A177-3AD203B41FA5}">
                      <a16:colId xmlns:a16="http://schemas.microsoft.com/office/drawing/2014/main" val="20000"/>
                    </a:ext>
                  </a:extLst>
                </a:gridCol>
                <a:gridCol w="2563790">
                  <a:extLst>
                    <a:ext uri="{9D8B030D-6E8A-4147-A177-3AD203B41FA5}">
                      <a16:colId xmlns:a16="http://schemas.microsoft.com/office/drawing/2014/main" val="20001"/>
                    </a:ext>
                  </a:extLst>
                </a:gridCol>
                <a:gridCol w="2471673">
                  <a:extLst>
                    <a:ext uri="{9D8B030D-6E8A-4147-A177-3AD203B41FA5}">
                      <a16:colId xmlns:a16="http://schemas.microsoft.com/office/drawing/2014/main" val="20002"/>
                    </a:ext>
                  </a:extLst>
                </a:gridCol>
              </a:tblGrid>
              <a:tr h="590525">
                <a:tc>
                  <a:txBody>
                    <a:bodyPr/>
                    <a:lstStyle/>
                    <a:p>
                      <a:pPr marL="0" lvl="0" indent="0" algn="ctr" rtl="0">
                        <a:spcBef>
                          <a:spcPts val="0"/>
                        </a:spcBef>
                        <a:spcAft>
                          <a:spcPts val="0"/>
                        </a:spcAft>
                        <a:buNone/>
                      </a:pP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hu-HU" dirty="0">
                          <a:solidFill>
                            <a:schemeClr val="lt1"/>
                          </a:solidFill>
                          <a:latin typeface="Montserrat ExtraBold"/>
                          <a:ea typeface="Montserrat ExtraBold"/>
                          <a:cs typeface="Montserrat ExtraBold"/>
                          <a:sym typeface="Montserrat ExtraBold"/>
                        </a:rPr>
                        <a:t>MEAN REWARD</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85D5E6"/>
                    </a:solidFill>
                  </a:tcPr>
                </a:tc>
                <a:tc>
                  <a:txBody>
                    <a:bodyPr/>
                    <a:lstStyle/>
                    <a:p>
                      <a:pPr marL="0" lvl="0" indent="0" algn="ctr" rtl="0">
                        <a:spcBef>
                          <a:spcPts val="0"/>
                        </a:spcBef>
                        <a:spcAft>
                          <a:spcPts val="0"/>
                        </a:spcAft>
                        <a:buNone/>
                      </a:pPr>
                      <a:r>
                        <a:rPr lang="hu-HU" dirty="0">
                          <a:solidFill>
                            <a:schemeClr val="lt1"/>
                          </a:solidFill>
                          <a:latin typeface="Montserrat ExtraBold"/>
                          <a:ea typeface="Montserrat ExtraBold"/>
                          <a:cs typeface="Montserrat ExtraBold"/>
                          <a:sym typeface="Montserrat ExtraBold"/>
                        </a:rPr>
                        <a:t>REWARD VARIANCE</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alpha val="0"/>
                        </a:srgbClr>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90525">
                <a:tc>
                  <a:txBody>
                    <a:bodyPr/>
                    <a:lstStyle/>
                    <a:p>
                      <a:pPr marL="0" lvl="0" indent="0" algn="ctr" rtl="0">
                        <a:spcBef>
                          <a:spcPts val="0"/>
                        </a:spcBef>
                        <a:spcAft>
                          <a:spcPts val="0"/>
                        </a:spcAft>
                        <a:buNone/>
                      </a:pPr>
                      <a:r>
                        <a:rPr lang="hu-HU" dirty="0">
                          <a:solidFill>
                            <a:schemeClr val="lt1"/>
                          </a:solidFill>
                          <a:latin typeface="Montserrat ExtraBold"/>
                          <a:ea typeface="Montserrat ExtraBold"/>
                          <a:cs typeface="Montserrat ExtraBold"/>
                          <a:sym typeface="Montserrat ExtraBold"/>
                        </a:rPr>
                        <a:t>CFR</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3F3F3">
                          <a:alpha val="0"/>
                        </a:srgbClr>
                      </a:solidFill>
                      <a:prstDash val="solid"/>
                      <a:round/>
                      <a:headEnd type="none" w="sm" len="sm"/>
                      <a:tailEnd type="none" w="sm" len="sm"/>
                    </a:lnB>
                    <a:solidFill>
                      <a:srgbClr val="FFAB40"/>
                    </a:solidFill>
                  </a:tcPr>
                </a:tc>
                <a:tc>
                  <a:txBody>
                    <a:bodyPr/>
                    <a:lstStyle/>
                    <a:p>
                      <a:pPr marL="0" lvl="0" indent="0" algn="ctr" rtl="0">
                        <a:spcBef>
                          <a:spcPts val="0"/>
                        </a:spcBef>
                        <a:spcAft>
                          <a:spcPts val="0"/>
                        </a:spcAft>
                        <a:buNone/>
                      </a:pPr>
                      <a:r>
                        <a:rPr lang="hu-HU" dirty="0">
                          <a:solidFill>
                            <a:schemeClr val="lt1"/>
                          </a:solidFill>
                          <a:latin typeface="Montserrat"/>
                          <a:ea typeface="Montserrat"/>
                          <a:cs typeface="Montserrat"/>
                          <a:sym typeface="Montserrat"/>
                        </a:rPr>
                        <a:t>0.734</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hu-HU" dirty="0">
                          <a:solidFill>
                            <a:schemeClr val="lt1"/>
                          </a:solidFill>
                          <a:latin typeface="Montserrat"/>
                          <a:ea typeface="Montserrat"/>
                          <a:cs typeface="Montserrat"/>
                          <a:sym typeface="Montserrat"/>
                        </a:rPr>
                        <a:t>0.300</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rgbClr val="F3F3F3">
                          <a:alpha val="0"/>
                        </a:srgbClr>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1"/>
                  </a:ext>
                </a:extLst>
              </a:tr>
              <a:tr h="590525">
                <a:tc>
                  <a:txBody>
                    <a:bodyPr/>
                    <a:lstStyle/>
                    <a:p>
                      <a:pPr marL="0" lvl="0" indent="0" algn="ctr" rtl="0">
                        <a:spcBef>
                          <a:spcPts val="0"/>
                        </a:spcBef>
                        <a:spcAft>
                          <a:spcPts val="0"/>
                        </a:spcAft>
                        <a:buNone/>
                      </a:pPr>
                      <a:r>
                        <a:rPr lang="hu-HU" dirty="0">
                          <a:solidFill>
                            <a:schemeClr val="lt1"/>
                          </a:solidFill>
                          <a:latin typeface="Montserrat ExtraBold"/>
                          <a:ea typeface="Montserrat ExtraBold"/>
                          <a:cs typeface="Montserrat ExtraBold"/>
                          <a:sym typeface="Montserrat ExtraBold"/>
                        </a:rPr>
                        <a:t>DQN</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solidFill>
                        <a:srgbClr val="F3F3F3">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hu-HU" dirty="0">
                          <a:solidFill>
                            <a:schemeClr val="lt1"/>
                          </a:solidFill>
                          <a:latin typeface="Montserrat"/>
                          <a:ea typeface="Montserrat"/>
                          <a:cs typeface="Montserrat"/>
                          <a:sym typeface="Montserrat"/>
                        </a:rPr>
                        <a:t>0.960</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hu-HU" dirty="0">
                          <a:solidFill>
                            <a:schemeClr val="lt1"/>
                          </a:solidFill>
                          <a:latin typeface="Montserrat"/>
                          <a:ea typeface="Montserrat"/>
                          <a:cs typeface="Montserrat"/>
                          <a:sym typeface="Montserrat"/>
                        </a:rPr>
                        <a:t>0.265</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rgbClr val="F3F3F3">
                          <a:alpha val="0"/>
                        </a:srgbClr>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2"/>
                  </a:ext>
                </a:extLst>
              </a:tr>
              <a:tr h="590525">
                <a:tc>
                  <a:txBody>
                    <a:bodyPr/>
                    <a:lstStyle/>
                    <a:p>
                      <a:pPr marL="0" lvl="0" indent="0" algn="ctr" rtl="0">
                        <a:spcBef>
                          <a:spcPts val="0"/>
                        </a:spcBef>
                        <a:spcAft>
                          <a:spcPts val="0"/>
                        </a:spcAft>
                        <a:buNone/>
                      </a:pPr>
                      <a:r>
                        <a:rPr lang="hu-HU" b="1" dirty="0">
                          <a:solidFill>
                            <a:schemeClr val="lt1"/>
                          </a:solidFill>
                          <a:latin typeface="Montserrat ExtraBold"/>
                          <a:ea typeface="Montserrat ExtraBold"/>
                          <a:cs typeface="Montserrat ExtraBold"/>
                          <a:sym typeface="Montserrat ExtraBold"/>
                        </a:rPr>
                        <a:t>DQN-CAR</a:t>
                      </a:r>
                      <a:endParaRPr b="1"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lgn="ctr">
                      <a:solidFill>
                        <a:srgbClr val="F3F3F3">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hu-HU" b="1" dirty="0">
                          <a:solidFill>
                            <a:schemeClr val="lt1"/>
                          </a:solidFill>
                          <a:latin typeface="Montserrat"/>
                          <a:ea typeface="Montserrat"/>
                          <a:cs typeface="Montserrat"/>
                          <a:sym typeface="Montserrat"/>
                        </a:rPr>
                        <a:t>1.261</a:t>
                      </a:r>
                      <a:endParaRPr b="1" dirty="0">
                        <a:solidFill>
                          <a:schemeClr val="lt1"/>
                        </a:solidFill>
                        <a:latin typeface="Montserrat"/>
                        <a:ea typeface="Montserrat"/>
                        <a:cs typeface="Montserrat"/>
                        <a:sym typeface="Montserrat"/>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lgn="ctr">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hu-HU" b="1" dirty="0">
                          <a:solidFill>
                            <a:schemeClr val="lt1"/>
                          </a:solidFill>
                          <a:latin typeface="Montserrat"/>
                          <a:ea typeface="Montserrat"/>
                          <a:cs typeface="Montserrat"/>
                          <a:sym typeface="Montserrat"/>
                        </a:rPr>
                        <a:t>0.352</a:t>
                      </a:r>
                      <a:endParaRPr b="1" dirty="0">
                        <a:solidFill>
                          <a:schemeClr val="lt1"/>
                        </a:solidFill>
                        <a:latin typeface="Montserrat"/>
                        <a:ea typeface="Montserrat"/>
                        <a:cs typeface="Montserrat"/>
                        <a:sym typeface="Montserrat"/>
                      </a:endParaRPr>
                    </a:p>
                  </a:txBody>
                  <a:tcPr marL="91425" marR="91425" marT="91425" marB="91425" anchor="ctr">
                    <a:lnL w="9525" cap="flat" cmpd="sng">
                      <a:solidFill>
                        <a:srgbClr val="F3F3F3">
                          <a:alpha val="0"/>
                        </a:srgbClr>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lgn="ctr">
                      <a:solidFill>
                        <a:srgbClr val="F3F3F3"/>
                      </a:solidFill>
                      <a:prstDash val="solid"/>
                      <a:round/>
                      <a:headEnd type="none" w="sm" len="sm"/>
                      <a:tailEnd type="none" w="sm" len="sm"/>
                    </a:lnB>
                  </a:tcPr>
                </a:tc>
                <a:extLst>
                  <a:ext uri="{0D108BD9-81ED-4DB2-BD59-A6C34878D82A}">
                    <a16:rowId xmlns:a16="http://schemas.microsoft.com/office/drawing/2014/main" val="10003"/>
                  </a:ext>
                </a:extLst>
              </a:tr>
              <a:tr h="590525">
                <a:tc>
                  <a:txBody>
                    <a:bodyPr/>
                    <a:lstStyle/>
                    <a:p>
                      <a:pPr marL="0" lvl="0" indent="0" algn="ctr" rtl="0">
                        <a:spcBef>
                          <a:spcPts val="0"/>
                        </a:spcBef>
                        <a:spcAft>
                          <a:spcPts val="0"/>
                        </a:spcAft>
                        <a:buNone/>
                      </a:pPr>
                      <a:r>
                        <a:rPr lang="hu-HU" b="1" dirty="0">
                          <a:solidFill>
                            <a:schemeClr val="lt1"/>
                          </a:solidFill>
                          <a:latin typeface="Montserrat ExtraBold"/>
                          <a:ea typeface="Montserrat ExtraBold"/>
                          <a:cs typeface="Montserrat ExtraBold"/>
                          <a:sym typeface="Montserrat ExtraBold"/>
                        </a:rPr>
                        <a:t>DQN-CHR</a:t>
                      </a:r>
                    </a:p>
                  </a:txBody>
                  <a:tcPr marL="91425" marR="91425" marT="91425" marB="91425" anchor="ctr">
                    <a:lnL w="9525" cap="flat" cmpd="sng">
                      <a:solidFill>
                        <a:srgbClr val="F3F3F3"/>
                      </a:solidFill>
                      <a:prstDash val="solid"/>
                      <a:round/>
                      <a:headEnd type="none" w="sm" len="sm"/>
                      <a:tailEnd type="none" w="sm" len="sm"/>
                    </a:lnL>
                    <a:lnR w="9525" cap="flat" cmpd="sng" algn="ctr">
                      <a:solidFill>
                        <a:srgbClr val="F3F3F3"/>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lgn="ctr">
                      <a:solidFill>
                        <a:srgbClr val="F3F3F3">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hu-HU" dirty="0">
                          <a:solidFill>
                            <a:schemeClr val="lt1"/>
                          </a:solidFill>
                          <a:latin typeface="Montserrat"/>
                          <a:ea typeface="Montserrat"/>
                          <a:cs typeface="Montserrat"/>
                          <a:sym typeface="Montserrat"/>
                        </a:rPr>
                        <a:t>0.682</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rgbClr val="F3F3F3"/>
                      </a:solidFill>
                      <a:prstDash val="solid"/>
                      <a:round/>
                      <a:headEnd type="none" w="sm" len="sm"/>
                      <a:tailEnd type="none" w="sm" len="sm"/>
                    </a:lnL>
                    <a:lnR w="9525" cap="flat" cmpd="sng" algn="ctr">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lgn="ctr">
                      <a:solidFill>
                        <a:srgbClr val="F3F3F3"/>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hu-HU" dirty="0">
                          <a:solidFill>
                            <a:schemeClr val="lt1"/>
                          </a:solidFill>
                          <a:latin typeface="Montserrat"/>
                          <a:ea typeface="Montserrat"/>
                          <a:cs typeface="Montserrat"/>
                          <a:sym typeface="Montserrat"/>
                        </a:rPr>
                        <a:t>0.285</a:t>
                      </a:r>
                    </a:p>
                  </a:txBody>
                  <a:tcPr marL="91425" marR="91425" marT="91425" marB="91425" anchor="ctr">
                    <a:lnL w="9525" cap="flat" cmpd="sng" algn="ctr">
                      <a:solidFill>
                        <a:srgbClr val="F3F3F3">
                          <a:alpha val="0"/>
                        </a:srgbClr>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lgn="ctr">
                      <a:solidFill>
                        <a:srgbClr val="F3F3F3"/>
                      </a:solidFill>
                      <a:prstDash val="solid"/>
                      <a:round/>
                      <a:headEnd type="none" w="sm" len="sm"/>
                      <a:tailEnd type="none" w="sm" len="sm"/>
                    </a:lnB>
                  </a:tcPr>
                </a:tc>
                <a:extLst>
                  <a:ext uri="{0D108BD9-81ED-4DB2-BD59-A6C34878D82A}">
                    <a16:rowId xmlns:a16="http://schemas.microsoft.com/office/drawing/2014/main" val="1300556986"/>
                  </a:ext>
                </a:extLst>
              </a:tr>
              <a:tr h="590525">
                <a:tc>
                  <a:txBody>
                    <a:bodyPr/>
                    <a:lstStyle/>
                    <a:p>
                      <a:pPr marL="0" lvl="0" indent="0" algn="ctr" rtl="0">
                        <a:spcBef>
                          <a:spcPts val="0"/>
                        </a:spcBef>
                        <a:spcAft>
                          <a:spcPts val="0"/>
                        </a:spcAft>
                        <a:buNone/>
                      </a:pPr>
                      <a:r>
                        <a:rPr lang="hu-HU" dirty="0">
                          <a:solidFill>
                            <a:schemeClr val="lt1"/>
                          </a:solidFill>
                          <a:latin typeface="Montserrat ExtraBold"/>
                          <a:ea typeface="Montserrat ExtraBold"/>
                          <a:cs typeface="Montserrat ExtraBold"/>
                          <a:sym typeface="Montserrat ExtraBold"/>
                        </a:rPr>
                        <a:t>DQN-FR</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lgn="ctr">
                      <a:solidFill>
                        <a:srgbClr val="F3F3F3"/>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solidFill>
                        <a:srgbClr val="F3F3F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hu-HU" dirty="0">
                          <a:solidFill>
                            <a:schemeClr val="lt1"/>
                          </a:solidFill>
                          <a:latin typeface="Montserrat"/>
                          <a:ea typeface="Montserrat"/>
                          <a:cs typeface="Montserrat"/>
                          <a:sym typeface="Montserrat"/>
                        </a:rPr>
                        <a:t>0.723</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rgbClr val="F3F3F3"/>
                      </a:solidFill>
                      <a:prstDash val="solid"/>
                      <a:round/>
                      <a:headEnd type="none" w="sm" len="sm"/>
                      <a:tailEnd type="none" w="sm" len="sm"/>
                    </a:lnL>
                    <a:lnR w="9525" cap="flat" cmpd="sng" algn="ctr">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hu-HU" dirty="0">
                          <a:solidFill>
                            <a:schemeClr val="lt1"/>
                          </a:solidFill>
                          <a:latin typeface="Montserrat"/>
                          <a:ea typeface="Montserrat"/>
                          <a:cs typeface="Montserrat"/>
                          <a:sym typeface="Montserrat"/>
                        </a:rPr>
                        <a:t>0.202</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rgbClr val="F3F3F3">
                          <a:alpha val="0"/>
                        </a:srgbClr>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3486505098"/>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LIMIT HOLD’EM</a:t>
            </a:r>
            <a:endParaRPr dirty="0"/>
          </a:p>
        </p:txBody>
      </p:sp>
      <p:cxnSp>
        <p:nvCxnSpPr>
          <p:cNvPr id="366" name="Google Shape;366;p5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367" name="Google Shape;367;p52"/>
          <p:cNvGraphicFramePr/>
          <p:nvPr>
            <p:extLst>
              <p:ext uri="{D42A27DB-BD31-4B8C-83A1-F6EECF244321}">
                <p14:modId xmlns:p14="http://schemas.microsoft.com/office/powerpoint/2010/main" val="978922220"/>
              </p:ext>
            </p:extLst>
          </p:nvPr>
        </p:nvGraphicFramePr>
        <p:xfrm>
          <a:off x="1378056" y="1386425"/>
          <a:ext cx="6387887" cy="2952625"/>
        </p:xfrm>
        <a:graphic>
          <a:graphicData uri="http://schemas.openxmlformats.org/drawingml/2006/table">
            <a:tbl>
              <a:tblPr>
                <a:noFill/>
                <a:tableStyleId>{5644B4A2-7AE8-4639-BB69-14567E0F91ED}</a:tableStyleId>
              </a:tblPr>
              <a:tblGrid>
                <a:gridCol w="1352424">
                  <a:extLst>
                    <a:ext uri="{9D8B030D-6E8A-4147-A177-3AD203B41FA5}">
                      <a16:colId xmlns:a16="http://schemas.microsoft.com/office/drawing/2014/main" val="20000"/>
                    </a:ext>
                  </a:extLst>
                </a:gridCol>
                <a:gridCol w="2563790">
                  <a:extLst>
                    <a:ext uri="{9D8B030D-6E8A-4147-A177-3AD203B41FA5}">
                      <a16:colId xmlns:a16="http://schemas.microsoft.com/office/drawing/2014/main" val="20001"/>
                    </a:ext>
                  </a:extLst>
                </a:gridCol>
                <a:gridCol w="2471673">
                  <a:extLst>
                    <a:ext uri="{9D8B030D-6E8A-4147-A177-3AD203B41FA5}">
                      <a16:colId xmlns:a16="http://schemas.microsoft.com/office/drawing/2014/main" val="20002"/>
                    </a:ext>
                  </a:extLst>
                </a:gridCol>
              </a:tblGrid>
              <a:tr h="590525">
                <a:tc>
                  <a:txBody>
                    <a:bodyPr/>
                    <a:lstStyle/>
                    <a:p>
                      <a:pPr marL="0" lvl="0" indent="0" algn="ctr" rtl="0">
                        <a:spcBef>
                          <a:spcPts val="0"/>
                        </a:spcBef>
                        <a:spcAft>
                          <a:spcPts val="0"/>
                        </a:spcAft>
                        <a:buNone/>
                      </a:pP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hu-HU" dirty="0">
                          <a:solidFill>
                            <a:schemeClr val="lt1"/>
                          </a:solidFill>
                          <a:latin typeface="Montserrat ExtraBold"/>
                          <a:ea typeface="Montserrat ExtraBold"/>
                          <a:cs typeface="Montserrat ExtraBold"/>
                          <a:sym typeface="Montserrat ExtraBold"/>
                        </a:rPr>
                        <a:t>MEAN REWARD</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85D5E6"/>
                    </a:solidFill>
                  </a:tcPr>
                </a:tc>
                <a:tc>
                  <a:txBody>
                    <a:bodyPr/>
                    <a:lstStyle/>
                    <a:p>
                      <a:pPr marL="0" lvl="0" indent="0" algn="ctr" rtl="0">
                        <a:spcBef>
                          <a:spcPts val="0"/>
                        </a:spcBef>
                        <a:spcAft>
                          <a:spcPts val="0"/>
                        </a:spcAft>
                        <a:buNone/>
                      </a:pPr>
                      <a:r>
                        <a:rPr lang="hu-HU" dirty="0">
                          <a:solidFill>
                            <a:schemeClr val="lt1"/>
                          </a:solidFill>
                          <a:latin typeface="Montserrat ExtraBold"/>
                          <a:ea typeface="Montserrat ExtraBold"/>
                          <a:cs typeface="Montserrat ExtraBold"/>
                          <a:sym typeface="Montserrat ExtraBold"/>
                        </a:rPr>
                        <a:t>REWARD VARIANCE</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alpha val="0"/>
                        </a:srgbClr>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90525">
                <a:tc>
                  <a:txBody>
                    <a:bodyPr/>
                    <a:lstStyle/>
                    <a:p>
                      <a:pPr marL="0" lvl="0" indent="0" algn="ctr" rtl="0">
                        <a:spcBef>
                          <a:spcPts val="0"/>
                        </a:spcBef>
                        <a:spcAft>
                          <a:spcPts val="0"/>
                        </a:spcAft>
                        <a:buNone/>
                      </a:pPr>
                      <a:r>
                        <a:rPr lang="hu-HU" dirty="0">
                          <a:solidFill>
                            <a:schemeClr val="lt1"/>
                          </a:solidFill>
                          <a:latin typeface="Montserrat ExtraBold"/>
                          <a:ea typeface="Montserrat ExtraBold"/>
                          <a:cs typeface="Montserrat ExtraBold"/>
                          <a:sym typeface="Montserrat ExtraBold"/>
                        </a:rPr>
                        <a:t>DQN</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lgn="ctr">
                      <a:solidFill>
                        <a:srgbClr val="F3F3F3"/>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rgbClr val="F3F3F3">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hu-HU" dirty="0">
                          <a:solidFill>
                            <a:schemeClr val="lt1"/>
                          </a:solidFill>
                          <a:latin typeface="Montserrat"/>
                          <a:ea typeface="Montserrat"/>
                          <a:cs typeface="Montserrat"/>
                          <a:sym typeface="Montserrat"/>
                        </a:rPr>
                        <a:t>2.057</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rgbClr val="F3F3F3"/>
                      </a:solidFill>
                      <a:prstDash val="solid"/>
                      <a:round/>
                      <a:headEnd type="none" w="sm" len="sm"/>
                      <a:tailEnd type="none" w="sm" len="sm"/>
                    </a:lnL>
                    <a:lnR w="9525" cap="flat" cmpd="sng" algn="ctr">
                      <a:solidFill>
                        <a:srgbClr val="F3F3F3">
                          <a:alpha val="0"/>
                        </a:srgbClr>
                      </a:solidFill>
                      <a:prstDash val="solid"/>
                      <a:round/>
                      <a:headEnd type="none" w="sm" len="sm"/>
                      <a:tailEnd type="none" w="sm" len="sm"/>
                    </a:lnR>
                    <a:lnT w="9525" cap="flat" cmpd="sng" algn="ctr">
                      <a:solidFill>
                        <a:srgbClr val="F3F3F3"/>
                      </a:solidFill>
                      <a:prstDash val="solid"/>
                      <a:round/>
                      <a:headEnd type="none" w="sm" len="sm"/>
                      <a:tailEnd type="none" w="sm" len="sm"/>
                    </a:lnT>
                    <a:lnB w="9525" cap="flat" cmpd="sng" algn="ctr">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hu-HU" dirty="0">
                          <a:solidFill>
                            <a:schemeClr val="lt1"/>
                          </a:solidFill>
                          <a:latin typeface="Montserrat"/>
                          <a:ea typeface="Montserrat"/>
                          <a:cs typeface="Montserrat"/>
                          <a:sym typeface="Montserrat"/>
                        </a:rPr>
                        <a:t>0.258</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rgbClr val="F3F3F3">
                          <a:alpha val="0"/>
                        </a:srgbClr>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lgn="ctr">
                      <a:solidFill>
                        <a:srgbClr val="F3F3F3"/>
                      </a:solidFill>
                      <a:prstDash val="solid"/>
                      <a:round/>
                      <a:headEnd type="none" w="sm" len="sm"/>
                      <a:tailEnd type="none" w="sm" len="sm"/>
                    </a:lnT>
                    <a:lnB w="9525" cap="flat" cmpd="sng" algn="ctr">
                      <a:solidFill>
                        <a:srgbClr val="F3F3F3"/>
                      </a:solidFill>
                      <a:prstDash val="solid"/>
                      <a:round/>
                      <a:headEnd type="none" w="sm" len="sm"/>
                      <a:tailEnd type="none" w="sm" len="sm"/>
                    </a:lnB>
                  </a:tcPr>
                </a:tc>
                <a:extLst>
                  <a:ext uri="{0D108BD9-81ED-4DB2-BD59-A6C34878D82A}">
                    <a16:rowId xmlns:a16="http://schemas.microsoft.com/office/drawing/2014/main" val="10002"/>
                  </a:ext>
                </a:extLst>
              </a:tr>
              <a:tr h="590525">
                <a:tc>
                  <a:txBody>
                    <a:bodyPr/>
                    <a:lstStyle/>
                    <a:p>
                      <a:pPr marL="0" lvl="0" indent="0" algn="ctr" rtl="0">
                        <a:spcBef>
                          <a:spcPts val="0"/>
                        </a:spcBef>
                        <a:spcAft>
                          <a:spcPts val="0"/>
                        </a:spcAft>
                        <a:buNone/>
                      </a:pPr>
                      <a:r>
                        <a:rPr lang="hu-HU" b="1" dirty="0">
                          <a:solidFill>
                            <a:schemeClr val="lt1"/>
                          </a:solidFill>
                          <a:latin typeface="Montserrat ExtraBold"/>
                          <a:ea typeface="Montserrat ExtraBold"/>
                          <a:cs typeface="Montserrat ExtraBold"/>
                          <a:sym typeface="Montserrat ExtraBold"/>
                        </a:rPr>
                        <a:t>DQN-CAR</a:t>
                      </a:r>
                      <a:endParaRPr b="1"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lgn="ctr">
                      <a:solidFill>
                        <a:srgbClr val="F3F3F3"/>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lgn="ctr">
                      <a:solidFill>
                        <a:srgbClr val="F3F3F3">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hu-HU" b="1" dirty="0">
                          <a:solidFill>
                            <a:schemeClr val="lt1"/>
                          </a:solidFill>
                          <a:latin typeface="Montserrat"/>
                          <a:ea typeface="Montserrat"/>
                          <a:cs typeface="Montserrat"/>
                          <a:sym typeface="Montserrat"/>
                        </a:rPr>
                        <a:t>2.870</a:t>
                      </a:r>
                      <a:endParaRPr b="1" dirty="0">
                        <a:solidFill>
                          <a:schemeClr val="lt1"/>
                        </a:solidFill>
                        <a:latin typeface="Montserrat"/>
                        <a:ea typeface="Montserrat"/>
                        <a:cs typeface="Montserrat"/>
                        <a:sym typeface="Montserrat"/>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lgn="ctr">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hu-HU" b="1" dirty="0">
                          <a:solidFill>
                            <a:schemeClr val="lt1"/>
                          </a:solidFill>
                          <a:latin typeface="Montserrat"/>
                          <a:ea typeface="Montserrat"/>
                          <a:cs typeface="Montserrat"/>
                          <a:sym typeface="Montserrat"/>
                        </a:rPr>
                        <a:t>0.465</a:t>
                      </a:r>
                      <a:endParaRPr b="1" dirty="0">
                        <a:solidFill>
                          <a:schemeClr val="lt1"/>
                        </a:solidFill>
                        <a:latin typeface="Montserrat"/>
                        <a:ea typeface="Montserrat"/>
                        <a:cs typeface="Montserrat"/>
                        <a:sym typeface="Montserrat"/>
                      </a:endParaRPr>
                    </a:p>
                  </a:txBody>
                  <a:tcPr marL="91425" marR="91425" marT="91425" marB="91425" anchor="ctr">
                    <a:lnL w="9525" cap="flat" cmpd="sng">
                      <a:solidFill>
                        <a:srgbClr val="F3F3F3">
                          <a:alpha val="0"/>
                        </a:srgbClr>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lgn="ctr">
                      <a:solidFill>
                        <a:srgbClr val="F3F3F3"/>
                      </a:solidFill>
                      <a:prstDash val="solid"/>
                      <a:round/>
                      <a:headEnd type="none" w="sm" len="sm"/>
                      <a:tailEnd type="none" w="sm" len="sm"/>
                    </a:lnB>
                  </a:tcPr>
                </a:tc>
                <a:extLst>
                  <a:ext uri="{0D108BD9-81ED-4DB2-BD59-A6C34878D82A}">
                    <a16:rowId xmlns:a16="http://schemas.microsoft.com/office/drawing/2014/main" val="10003"/>
                  </a:ext>
                </a:extLst>
              </a:tr>
              <a:tr h="590525">
                <a:tc>
                  <a:txBody>
                    <a:bodyPr/>
                    <a:lstStyle/>
                    <a:p>
                      <a:pPr marL="0" lvl="0" indent="0" algn="ctr" rtl="0">
                        <a:spcBef>
                          <a:spcPts val="0"/>
                        </a:spcBef>
                        <a:spcAft>
                          <a:spcPts val="0"/>
                        </a:spcAft>
                        <a:buNone/>
                      </a:pPr>
                      <a:r>
                        <a:rPr lang="hu-HU" b="1" dirty="0">
                          <a:solidFill>
                            <a:schemeClr val="lt1"/>
                          </a:solidFill>
                          <a:latin typeface="Montserrat ExtraBold"/>
                          <a:ea typeface="Montserrat ExtraBold"/>
                          <a:cs typeface="Montserrat ExtraBold"/>
                          <a:sym typeface="Montserrat ExtraBold"/>
                        </a:rPr>
                        <a:t>DQN-CHR</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lgn="ctr">
                      <a:solidFill>
                        <a:srgbClr val="F3F3F3"/>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lgn="ctr">
                      <a:solidFill>
                        <a:srgbClr val="F3F3F3">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hu-HU" dirty="0">
                          <a:solidFill>
                            <a:schemeClr val="lt1"/>
                          </a:solidFill>
                          <a:latin typeface="Montserrat"/>
                          <a:ea typeface="Montserrat"/>
                          <a:cs typeface="Montserrat"/>
                          <a:sym typeface="Montserrat"/>
                        </a:rPr>
                        <a:t>1.806</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rgbClr val="F3F3F3"/>
                      </a:solidFill>
                      <a:prstDash val="solid"/>
                      <a:round/>
                      <a:headEnd type="none" w="sm" len="sm"/>
                      <a:tailEnd type="none" w="sm" len="sm"/>
                    </a:lnL>
                    <a:lnR w="9525" cap="flat" cmpd="sng" algn="ctr">
                      <a:solidFill>
                        <a:srgbClr val="F3F3F3">
                          <a:alpha val="0"/>
                        </a:srgbClr>
                      </a:solidFill>
                      <a:prstDash val="solid"/>
                      <a:round/>
                      <a:headEnd type="none" w="sm" len="sm"/>
                      <a:tailEnd type="none" w="sm" len="sm"/>
                    </a:lnR>
                    <a:lnT w="9525" cap="flat" cmpd="sng" algn="ctr">
                      <a:solidFill>
                        <a:srgbClr val="F3F3F3"/>
                      </a:solidFill>
                      <a:prstDash val="solid"/>
                      <a:round/>
                      <a:headEnd type="none" w="sm" len="sm"/>
                      <a:tailEnd type="none" w="sm" len="sm"/>
                    </a:lnT>
                    <a:lnB w="9525" cap="flat" cmpd="sng" algn="ctr">
                      <a:solidFill>
                        <a:srgbClr val="F3F3F3"/>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hu-HU" dirty="0">
                          <a:solidFill>
                            <a:schemeClr val="lt1"/>
                          </a:solidFill>
                          <a:latin typeface="Montserrat"/>
                          <a:ea typeface="Montserrat"/>
                          <a:cs typeface="Montserrat"/>
                          <a:sym typeface="Montserrat"/>
                        </a:rPr>
                        <a:t>0.433</a:t>
                      </a:r>
                    </a:p>
                  </a:txBody>
                  <a:tcPr marL="91425" marR="91425" marT="91425" marB="91425" anchor="ctr">
                    <a:lnL w="9525" cap="flat" cmpd="sng" algn="ctr">
                      <a:solidFill>
                        <a:srgbClr val="F3F3F3">
                          <a:alpha val="0"/>
                        </a:srgbClr>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lgn="ctr">
                      <a:solidFill>
                        <a:srgbClr val="F3F3F3"/>
                      </a:solidFill>
                      <a:prstDash val="solid"/>
                      <a:round/>
                      <a:headEnd type="none" w="sm" len="sm"/>
                      <a:tailEnd type="none" w="sm" len="sm"/>
                    </a:lnT>
                    <a:lnB w="9525" cap="flat" cmpd="sng" algn="ctr">
                      <a:solidFill>
                        <a:srgbClr val="F3F3F3"/>
                      </a:solidFill>
                      <a:prstDash val="solid"/>
                      <a:round/>
                      <a:headEnd type="none" w="sm" len="sm"/>
                      <a:tailEnd type="none" w="sm" len="sm"/>
                    </a:lnB>
                  </a:tcPr>
                </a:tc>
                <a:extLst>
                  <a:ext uri="{0D108BD9-81ED-4DB2-BD59-A6C34878D82A}">
                    <a16:rowId xmlns:a16="http://schemas.microsoft.com/office/drawing/2014/main" val="1300556986"/>
                  </a:ext>
                </a:extLst>
              </a:tr>
              <a:tr h="590525">
                <a:tc>
                  <a:txBody>
                    <a:bodyPr/>
                    <a:lstStyle/>
                    <a:p>
                      <a:pPr marL="0" lvl="0" indent="0" algn="ctr" rtl="0">
                        <a:spcBef>
                          <a:spcPts val="0"/>
                        </a:spcBef>
                        <a:spcAft>
                          <a:spcPts val="0"/>
                        </a:spcAft>
                        <a:buNone/>
                      </a:pPr>
                      <a:r>
                        <a:rPr lang="hu-HU" dirty="0">
                          <a:solidFill>
                            <a:schemeClr val="lt1"/>
                          </a:solidFill>
                          <a:latin typeface="Montserrat ExtraBold"/>
                          <a:ea typeface="Montserrat ExtraBold"/>
                          <a:cs typeface="Montserrat ExtraBold"/>
                          <a:sym typeface="Montserrat ExtraBold"/>
                        </a:rPr>
                        <a:t>DQN-FR</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lgn="ctr">
                      <a:solidFill>
                        <a:srgbClr val="F3F3F3"/>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solidFill>
                        <a:srgbClr val="F3F3F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hu-HU" dirty="0">
                          <a:solidFill>
                            <a:schemeClr val="lt1"/>
                          </a:solidFill>
                          <a:latin typeface="Montserrat"/>
                          <a:ea typeface="Montserrat"/>
                          <a:cs typeface="Montserrat"/>
                          <a:sym typeface="Montserrat"/>
                        </a:rPr>
                        <a:t>1.713</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rgbClr val="F3F3F3"/>
                      </a:solidFill>
                      <a:prstDash val="solid"/>
                      <a:round/>
                      <a:headEnd type="none" w="sm" len="sm"/>
                      <a:tailEnd type="none" w="sm" len="sm"/>
                    </a:lnL>
                    <a:lnR w="9525" cap="flat" cmpd="sng" algn="ctr">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hu-HU" dirty="0">
                          <a:solidFill>
                            <a:schemeClr val="lt1"/>
                          </a:solidFill>
                          <a:latin typeface="Montserrat"/>
                          <a:ea typeface="Montserrat"/>
                          <a:cs typeface="Montserrat"/>
                          <a:sym typeface="Montserrat"/>
                        </a:rPr>
                        <a:t>0.276</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rgbClr val="F3F3F3">
                          <a:alpha val="0"/>
                        </a:srgbClr>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3486505098"/>
                  </a:ext>
                </a:extLst>
              </a:tr>
            </a:tbl>
          </a:graphicData>
        </a:graphic>
      </p:graphicFrame>
    </p:spTree>
    <p:extLst>
      <p:ext uri="{BB962C8B-B14F-4D97-AF65-F5344CB8AC3E}">
        <p14:creationId xmlns:p14="http://schemas.microsoft.com/office/powerpoint/2010/main" val="139750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dirty="0"/>
          </a:p>
          <a:p>
            <a:pPr marL="457200" lvl="0" indent="-301625" algn="l" rtl="0">
              <a:spcBef>
                <a:spcPts val="0"/>
              </a:spcBef>
              <a:spcAft>
                <a:spcPts val="0"/>
              </a:spcAft>
              <a:buClr>
                <a:schemeClr val="accent1"/>
              </a:buClr>
              <a:buSzPts val="1150"/>
              <a:buFont typeface="Montserrat ExtraBold"/>
              <a:buAutoNum type="arabicPeriod"/>
            </a:pPr>
            <a:r>
              <a:rPr lang="hu-HU" sz="1600" dirty="0" err="1"/>
              <a:t>Introduction</a:t>
            </a:r>
            <a:endParaRPr lang="hu-HU" sz="1600" dirty="0"/>
          </a:p>
          <a:p>
            <a:pPr marL="457200" lvl="0" indent="-301625" algn="l" rtl="0">
              <a:spcBef>
                <a:spcPts val="0"/>
              </a:spcBef>
              <a:spcAft>
                <a:spcPts val="0"/>
              </a:spcAft>
              <a:buClr>
                <a:schemeClr val="accent1"/>
              </a:buClr>
              <a:buSzPts val="1150"/>
              <a:buFont typeface="Montserrat ExtraBold"/>
              <a:buAutoNum type="arabicPeriod"/>
            </a:pPr>
            <a:endParaRPr sz="1600" dirty="0"/>
          </a:p>
          <a:p>
            <a:pPr marL="457200" lvl="0" indent="-301625" algn="l" rtl="0">
              <a:spcBef>
                <a:spcPts val="0"/>
              </a:spcBef>
              <a:spcAft>
                <a:spcPts val="0"/>
              </a:spcAft>
              <a:buClr>
                <a:schemeClr val="accent1"/>
              </a:buClr>
              <a:buSzPts val="1150"/>
              <a:buFont typeface="Montserrat ExtraBold"/>
              <a:buAutoNum type="arabicPeriod"/>
            </a:pPr>
            <a:r>
              <a:rPr lang="hu-HU" sz="1600" dirty="0" err="1"/>
              <a:t>Literature</a:t>
            </a:r>
            <a:r>
              <a:rPr lang="hu-HU" sz="1600" dirty="0"/>
              <a:t> </a:t>
            </a:r>
            <a:r>
              <a:rPr lang="hu-HU" sz="1600" dirty="0" err="1"/>
              <a:t>review</a:t>
            </a:r>
            <a:endParaRPr lang="hu-HU" sz="1600" dirty="0"/>
          </a:p>
          <a:p>
            <a:pPr marL="457200" lvl="0" indent="-301625" algn="l" rtl="0">
              <a:spcBef>
                <a:spcPts val="0"/>
              </a:spcBef>
              <a:spcAft>
                <a:spcPts val="0"/>
              </a:spcAft>
              <a:buClr>
                <a:schemeClr val="accent1"/>
              </a:buClr>
              <a:buSzPts val="1150"/>
              <a:buFont typeface="Montserrat ExtraBold"/>
              <a:buAutoNum type="arabicPeriod"/>
            </a:pPr>
            <a:endParaRPr sz="1600" dirty="0"/>
          </a:p>
          <a:p>
            <a:pPr marL="457200" lvl="0" indent="-301625" algn="l" rtl="0">
              <a:spcBef>
                <a:spcPts val="0"/>
              </a:spcBef>
              <a:spcAft>
                <a:spcPts val="0"/>
              </a:spcAft>
              <a:buClr>
                <a:schemeClr val="accent1"/>
              </a:buClr>
              <a:buSzPts val="1150"/>
              <a:buFont typeface="Montserrat ExtraBold"/>
              <a:buAutoNum type="arabicPeriod"/>
            </a:pPr>
            <a:r>
              <a:rPr lang="hu-HU" sz="1600" dirty="0" err="1"/>
              <a:t>Methodology</a:t>
            </a:r>
            <a:endParaRPr lang="hu-HU" sz="1600" dirty="0"/>
          </a:p>
          <a:p>
            <a:pPr marL="457200" lvl="0" indent="-301625" algn="l" rtl="0">
              <a:spcBef>
                <a:spcPts val="0"/>
              </a:spcBef>
              <a:spcAft>
                <a:spcPts val="0"/>
              </a:spcAft>
              <a:buClr>
                <a:schemeClr val="accent1"/>
              </a:buClr>
              <a:buSzPts val="1150"/>
              <a:buFont typeface="Montserrat ExtraBold"/>
              <a:buAutoNum type="arabicPeriod"/>
            </a:pPr>
            <a:endParaRPr sz="1600" dirty="0"/>
          </a:p>
          <a:p>
            <a:pPr lvl="0">
              <a:buClr>
                <a:schemeClr val="accent1"/>
              </a:buClr>
              <a:buFont typeface="Montserrat ExtraBold"/>
              <a:buAutoNum type="arabicPeriod"/>
            </a:pPr>
            <a:r>
              <a:rPr lang="hu-HU" sz="1600" dirty="0" err="1"/>
              <a:t>Results</a:t>
            </a:r>
            <a:r>
              <a:rPr lang="hu-HU" sz="1600" dirty="0"/>
              <a:t> and </a:t>
            </a:r>
            <a:r>
              <a:rPr lang="hu-HU" sz="1600" dirty="0" err="1"/>
              <a:t>Discussion</a:t>
            </a:r>
            <a:endParaRPr lang="hu-HU" sz="1600" dirty="0"/>
          </a:p>
          <a:p>
            <a:pPr lvl="0">
              <a:buClr>
                <a:schemeClr val="accent1"/>
              </a:buClr>
              <a:buFont typeface="Montserrat ExtraBold"/>
              <a:buAutoNum type="arabicPeriod"/>
            </a:pPr>
            <a:endParaRPr lang="hu-HU" sz="1600" dirty="0"/>
          </a:p>
          <a:p>
            <a:pPr lvl="0">
              <a:buClr>
                <a:schemeClr val="accent1"/>
              </a:buClr>
              <a:buFont typeface="Montserrat ExtraBold"/>
              <a:buAutoNum type="arabicPeriod"/>
            </a:pPr>
            <a:r>
              <a:rPr lang="hu-HU" sz="1600" dirty="0" err="1"/>
              <a:t>Demo</a:t>
            </a:r>
            <a:endParaRPr lang="hu-HU" sz="1600" dirty="0"/>
          </a:p>
          <a:p>
            <a:pPr lvl="0">
              <a:buClr>
                <a:schemeClr val="accent1"/>
              </a:buClr>
              <a:buFont typeface="Montserrat ExtraBold"/>
              <a:buAutoNum type="arabicPeriod"/>
            </a:pPr>
            <a:endParaRPr lang="hu-HU" sz="1600" dirty="0"/>
          </a:p>
          <a:p>
            <a:pPr lvl="0">
              <a:buClr>
                <a:schemeClr val="accent1"/>
              </a:buClr>
              <a:buFont typeface="Montserrat ExtraBold"/>
              <a:buAutoNum type="arabicPeriod"/>
            </a:pPr>
            <a:r>
              <a:rPr lang="hu-HU" sz="1600" dirty="0" err="1"/>
              <a:t>Conclusion</a:t>
            </a:r>
            <a:endParaRPr lang="hu-HU" sz="1600" dirty="0"/>
          </a:p>
          <a:p>
            <a:pPr marL="0" lvl="0" indent="0" algn="l" rtl="0">
              <a:spcBef>
                <a:spcPts val="0"/>
              </a:spcBef>
              <a:spcAft>
                <a:spcPts val="1600"/>
              </a:spcAft>
              <a:buNone/>
            </a:pP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xfrm>
            <a:off x="938500" y="445025"/>
            <a:ext cx="808024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LEDUC HOLD’EM: AGAINST PRETRAINED AGENT</a:t>
            </a:r>
            <a:endParaRPr dirty="0"/>
          </a:p>
        </p:txBody>
      </p:sp>
      <p:cxnSp>
        <p:nvCxnSpPr>
          <p:cNvPr id="366" name="Google Shape;366;p5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367" name="Google Shape;367;p52"/>
          <p:cNvGraphicFramePr/>
          <p:nvPr>
            <p:extLst>
              <p:ext uri="{D42A27DB-BD31-4B8C-83A1-F6EECF244321}">
                <p14:modId xmlns:p14="http://schemas.microsoft.com/office/powerpoint/2010/main" val="3488781767"/>
              </p:ext>
            </p:extLst>
          </p:nvPr>
        </p:nvGraphicFramePr>
        <p:xfrm>
          <a:off x="1378056" y="1386425"/>
          <a:ext cx="6387887" cy="3543150"/>
        </p:xfrm>
        <a:graphic>
          <a:graphicData uri="http://schemas.openxmlformats.org/drawingml/2006/table">
            <a:tbl>
              <a:tblPr>
                <a:noFill/>
                <a:tableStyleId>{5644B4A2-7AE8-4639-BB69-14567E0F91ED}</a:tableStyleId>
              </a:tblPr>
              <a:tblGrid>
                <a:gridCol w="1352424">
                  <a:extLst>
                    <a:ext uri="{9D8B030D-6E8A-4147-A177-3AD203B41FA5}">
                      <a16:colId xmlns:a16="http://schemas.microsoft.com/office/drawing/2014/main" val="20000"/>
                    </a:ext>
                  </a:extLst>
                </a:gridCol>
                <a:gridCol w="2563790">
                  <a:extLst>
                    <a:ext uri="{9D8B030D-6E8A-4147-A177-3AD203B41FA5}">
                      <a16:colId xmlns:a16="http://schemas.microsoft.com/office/drawing/2014/main" val="20001"/>
                    </a:ext>
                  </a:extLst>
                </a:gridCol>
                <a:gridCol w="2471673">
                  <a:extLst>
                    <a:ext uri="{9D8B030D-6E8A-4147-A177-3AD203B41FA5}">
                      <a16:colId xmlns:a16="http://schemas.microsoft.com/office/drawing/2014/main" val="20002"/>
                    </a:ext>
                  </a:extLst>
                </a:gridCol>
              </a:tblGrid>
              <a:tr h="590525">
                <a:tc>
                  <a:txBody>
                    <a:bodyPr/>
                    <a:lstStyle/>
                    <a:p>
                      <a:pPr marL="0" lvl="0" indent="0" algn="ctr" rtl="0">
                        <a:spcBef>
                          <a:spcPts val="0"/>
                        </a:spcBef>
                        <a:spcAft>
                          <a:spcPts val="0"/>
                        </a:spcAft>
                        <a:buNone/>
                      </a:pP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hu-HU" dirty="0">
                          <a:solidFill>
                            <a:schemeClr val="lt1"/>
                          </a:solidFill>
                          <a:latin typeface="Montserrat ExtraBold"/>
                          <a:ea typeface="Montserrat ExtraBold"/>
                          <a:cs typeface="Montserrat ExtraBold"/>
                          <a:sym typeface="Montserrat ExtraBold"/>
                        </a:rPr>
                        <a:t>MEAN REWARD</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85D5E6"/>
                    </a:solidFill>
                  </a:tcPr>
                </a:tc>
                <a:tc>
                  <a:txBody>
                    <a:bodyPr/>
                    <a:lstStyle/>
                    <a:p>
                      <a:pPr marL="0" lvl="0" indent="0" algn="ctr" rtl="0">
                        <a:spcBef>
                          <a:spcPts val="0"/>
                        </a:spcBef>
                        <a:spcAft>
                          <a:spcPts val="0"/>
                        </a:spcAft>
                        <a:buNone/>
                      </a:pPr>
                      <a:r>
                        <a:rPr lang="hu-HU" dirty="0">
                          <a:solidFill>
                            <a:schemeClr val="lt1"/>
                          </a:solidFill>
                          <a:latin typeface="Montserrat ExtraBold"/>
                          <a:ea typeface="Montserrat ExtraBold"/>
                          <a:cs typeface="Montserrat ExtraBold"/>
                          <a:sym typeface="Montserrat ExtraBold"/>
                        </a:rPr>
                        <a:t>REWARD VARIANCE</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alpha val="0"/>
                        </a:srgbClr>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90525">
                <a:tc>
                  <a:txBody>
                    <a:bodyPr/>
                    <a:lstStyle/>
                    <a:p>
                      <a:pPr marL="0" lvl="0" indent="0" algn="ctr" rtl="0">
                        <a:spcBef>
                          <a:spcPts val="0"/>
                        </a:spcBef>
                        <a:spcAft>
                          <a:spcPts val="0"/>
                        </a:spcAft>
                        <a:buNone/>
                      </a:pPr>
                      <a:r>
                        <a:rPr lang="hu-HU" dirty="0">
                          <a:solidFill>
                            <a:schemeClr val="lt1"/>
                          </a:solidFill>
                          <a:latin typeface="Montserrat ExtraBold"/>
                          <a:ea typeface="Montserrat ExtraBold"/>
                          <a:cs typeface="Montserrat ExtraBold"/>
                          <a:sym typeface="Montserrat ExtraBold"/>
                        </a:rPr>
                        <a:t>CFR</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3F3F3">
                          <a:alpha val="0"/>
                        </a:srgbClr>
                      </a:solidFill>
                      <a:prstDash val="solid"/>
                      <a:round/>
                      <a:headEnd type="none" w="sm" len="sm"/>
                      <a:tailEnd type="none" w="sm" len="sm"/>
                    </a:lnB>
                    <a:solidFill>
                      <a:srgbClr val="FFAB40"/>
                    </a:solidFill>
                  </a:tcPr>
                </a:tc>
                <a:tc>
                  <a:txBody>
                    <a:bodyPr/>
                    <a:lstStyle/>
                    <a:p>
                      <a:pPr marL="0" lvl="0" indent="0" algn="ctr" rtl="0">
                        <a:spcBef>
                          <a:spcPts val="0"/>
                        </a:spcBef>
                        <a:spcAft>
                          <a:spcPts val="0"/>
                        </a:spcAft>
                        <a:buNone/>
                      </a:pPr>
                      <a:r>
                        <a:rPr lang="hu-HU" b="1" dirty="0">
                          <a:solidFill>
                            <a:schemeClr val="lt1"/>
                          </a:solidFill>
                          <a:latin typeface="Montserrat"/>
                          <a:ea typeface="Montserrat"/>
                          <a:cs typeface="Montserrat"/>
                          <a:sym typeface="Montserrat"/>
                        </a:rPr>
                        <a:t>0.484</a:t>
                      </a:r>
                      <a:endParaRPr b="1" dirty="0">
                        <a:solidFill>
                          <a:schemeClr val="lt1"/>
                        </a:solidFill>
                        <a:latin typeface="Montserrat"/>
                        <a:ea typeface="Montserrat"/>
                        <a:cs typeface="Montserrat"/>
                        <a:sym typeface="Montserrat"/>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hu-HU" b="1" dirty="0">
                          <a:solidFill>
                            <a:schemeClr val="lt1"/>
                          </a:solidFill>
                          <a:latin typeface="Montserrat"/>
                          <a:ea typeface="Montserrat"/>
                          <a:cs typeface="Montserrat"/>
                          <a:sym typeface="Montserrat"/>
                        </a:rPr>
                        <a:t>0.288</a:t>
                      </a:r>
                      <a:endParaRPr b="1" dirty="0">
                        <a:solidFill>
                          <a:schemeClr val="lt1"/>
                        </a:solidFill>
                        <a:latin typeface="Montserrat"/>
                        <a:ea typeface="Montserrat"/>
                        <a:cs typeface="Montserrat"/>
                        <a:sym typeface="Montserrat"/>
                      </a:endParaRPr>
                    </a:p>
                  </a:txBody>
                  <a:tcPr marL="91425" marR="91425" marT="91425" marB="91425" anchor="ctr">
                    <a:lnL w="9525" cap="flat" cmpd="sng">
                      <a:solidFill>
                        <a:srgbClr val="F3F3F3">
                          <a:alpha val="0"/>
                        </a:srgbClr>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1"/>
                  </a:ext>
                </a:extLst>
              </a:tr>
              <a:tr h="590525">
                <a:tc>
                  <a:txBody>
                    <a:bodyPr/>
                    <a:lstStyle/>
                    <a:p>
                      <a:pPr marL="0" lvl="0" indent="0" algn="ctr" rtl="0">
                        <a:spcBef>
                          <a:spcPts val="0"/>
                        </a:spcBef>
                        <a:spcAft>
                          <a:spcPts val="0"/>
                        </a:spcAft>
                        <a:buNone/>
                      </a:pPr>
                      <a:r>
                        <a:rPr lang="hu-HU" dirty="0">
                          <a:solidFill>
                            <a:schemeClr val="lt1"/>
                          </a:solidFill>
                          <a:latin typeface="Montserrat ExtraBold"/>
                          <a:ea typeface="Montserrat ExtraBold"/>
                          <a:cs typeface="Montserrat ExtraBold"/>
                          <a:sym typeface="Montserrat ExtraBold"/>
                        </a:rPr>
                        <a:t>DQN</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solidFill>
                        <a:srgbClr val="F3F3F3">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hu-HU" dirty="0">
                          <a:solidFill>
                            <a:schemeClr val="lt1"/>
                          </a:solidFill>
                          <a:latin typeface="Montserrat"/>
                          <a:ea typeface="Montserrat"/>
                          <a:cs typeface="Montserrat"/>
                          <a:sym typeface="Montserrat"/>
                        </a:rPr>
                        <a:t>-0.049</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hu-HU" dirty="0">
                          <a:solidFill>
                            <a:schemeClr val="lt1"/>
                          </a:solidFill>
                          <a:latin typeface="Montserrat"/>
                          <a:ea typeface="Montserrat"/>
                          <a:cs typeface="Montserrat"/>
                          <a:sym typeface="Montserrat"/>
                        </a:rPr>
                        <a:t>0.350</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rgbClr val="F3F3F3">
                          <a:alpha val="0"/>
                        </a:srgbClr>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2"/>
                  </a:ext>
                </a:extLst>
              </a:tr>
              <a:tr h="590525">
                <a:tc>
                  <a:txBody>
                    <a:bodyPr/>
                    <a:lstStyle/>
                    <a:p>
                      <a:pPr marL="0" lvl="0" indent="0" algn="ctr" rtl="0">
                        <a:spcBef>
                          <a:spcPts val="0"/>
                        </a:spcBef>
                        <a:spcAft>
                          <a:spcPts val="0"/>
                        </a:spcAft>
                        <a:buNone/>
                      </a:pPr>
                      <a:r>
                        <a:rPr lang="hu-HU" b="1" dirty="0">
                          <a:solidFill>
                            <a:schemeClr val="lt1"/>
                          </a:solidFill>
                          <a:latin typeface="Montserrat ExtraBold"/>
                          <a:ea typeface="Montserrat ExtraBold"/>
                          <a:cs typeface="Montserrat ExtraBold"/>
                          <a:sym typeface="Montserrat ExtraBold"/>
                        </a:rPr>
                        <a:t>DQN-CAR</a:t>
                      </a:r>
                      <a:endParaRPr b="1"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lgn="ctr">
                      <a:solidFill>
                        <a:srgbClr val="F3F3F3">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hu-HU" b="0" dirty="0">
                          <a:solidFill>
                            <a:schemeClr val="lt1"/>
                          </a:solidFill>
                          <a:latin typeface="Montserrat"/>
                          <a:ea typeface="Montserrat"/>
                          <a:cs typeface="Montserrat"/>
                          <a:sym typeface="Montserrat"/>
                        </a:rPr>
                        <a:t>0.023</a:t>
                      </a:r>
                      <a:endParaRPr b="0" dirty="0">
                        <a:solidFill>
                          <a:schemeClr val="lt1"/>
                        </a:solidFill>
                        <a:latin typeface="Montserrat"/>
                        <a:ea typeface="Montserrat"/>
                        <a:cs typeface="Montserrat"/>
                        <a:sym typeface="Montserrat"/>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lgn="ctr">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hu-HU" b="0" dirty="0">
                          <a:solidFill>
                            <a:schemeClr val="lt1"/>
                          </a:solidFill>
                          <a:latin typeface="Montserrat"/>
                          <a:ea typeface="Montserrat"/>
                          <a:cs typeface="Montserrat"/>
                          <a:sym typeface="Montserrat"/>
                        </a:rPr>
                        <a:t>0.350</a:t>
                      </a:r>
                      <a:endParaRPr b="0" dirty="0">
                        <a:solidFill>
                          <a:schemeClr val="lt1"/>
                        </a:solidFill>
                        <a:latin typeface="Montserrat"/>
                        <a:ea typeface="Montserrat"/>
                        <a:cs typeface="Montserrat"/>
                        <a:sym typeface="Montserrat"/>
                      </a:endParaRPr>
                    </a:p>
                  </a:txBody>
                  <a:tcPr marL="91425" marR="91425" marT="91425" marB="91425" anchor="ctr">
                    <a:lnL w="9525" cap="flat" cmpd="sng">
                      <a:solidFill>
                        <a:srgbClr val="F3F3F3">
                          <a:alpha val="0"/>
                        </a:srgbClr>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lgn="ctr">
                      <a:solidFill>
                        <a:srgbClr val="F3F3F3"/>
                      </a:solidFill>
                      <a:prstDash val="solid"/>
                      <a:round/>
                      <a:headEnd type="none" w="sm" len="sm"/>
                      <a:tailEnd type="none" w="sm" len="sm"/>
                    </a:lnB>
                  </a:tcPr>
                </a:tc>
                <a:extLst>
                  <a:ext uri="{0D108BD9-81ED-4DB2-BD59-A6C34878D82A}">
                    <a16:rowId xmlns:a16="http://schemas.microsoft.com/office/drawing/2014/main" val="10003"/>
                  </a:ext>
                </a:extLst>
              </a:tr>
              <a:tr h="590525">
                <a:tc>
                  <a:txBody>
                    <a:bodyPr/>
                    <a:lstStyle/>
                    <a:p>
                      <a:pPr marL="0" lvl="0" indent="0" algn="ctr" rtl="0">
                        <a:spcBef>
                          <a:spcPts val="0"/>
                        </a:spcBef>
                        <a:spcAft>
                          <a:spcPts val="0"/>
                        </a:spcAft>
                        <a:buNone/>
                      </a:pPr>
                      <a:r>
                        <a:rPr lang="hu-HU" b="1" dirty="0">
                          <a:solidFill>
                            <a:schemeClr val="lt1"/>
                          </a:solidFill>
                          <a:latin typeface="Montserrat ExtraBold"/>
                          <a:ea typeface="Montserrat ExtraBold"/>
                          <a:cs typeface="Montserrat ExtraBold"/>
                          <a:sym typeface="Montserrat ExtraBold"/>
                        </a:rPr>
                        <a:t>DQN-CHR</a:t>
                      </a:r>
                    </a:p>
                  </a:txBody>
                  <a:tcPr marL="91425" marR="91425" marT="91425" marB="91425" anchor="ctr">
                    <a:lnL w="9525" cap="flat" cmpd="sng">
                      <a:solidFill>
                        <a:srgbClr val="F3F3F3"/>
                      </a:solidFill>
                      <a:prstDash val="solid"/>
                      <a:round/>
                      <a:headEnd type="none" w="sm" len="sm"/>
                      <a:tailEnd type="none" w="sm" len="sm"/>
                    </a:lnL>
                    <a:lnR w="9525" cap="flat" cmpd="sng" algn="ctr">
                      <a:solidFill>
                        <a:srgbClr val="F3F3F3"/>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lgn="ctr">
                      <a:solidFill>
                        <a:srgbClr val="F3F3F3">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hu-HU" dirty="0">
                          <a:solidFill>
                            <a:schemeClr val="lt1"/>
                          </a:solidFill>
                          <a:latin typeface="Montserrat"/>
                          <a:ea typeface="Montserrat"/>
                          <a:cs typeface="Montserrat"/>
                          <a:sym typeface="Montserrat"/>
                        </a:rPr>
                        <a:t>0.093</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rgbClr val="F3F3F3"/>
                      </a:solidFill>
                      <a:prstDash val="solid"/>
                      <a:round/>
                      <a:headEnd type="none" w="sm" len="sm"/>
                      <a:tailEnd type="none" w="sm" len="sm"/>
                    </a:lnL>
                    <a:lnR w="9525" cap="flat" cmpd="sng" algn="ctr">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lgn="ctr">
                      <a:solidFill>
                        <a:srgbClr val="F3F3F3"/>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hu-HU" dirty="0">
                          <a:solidFill>
                            <a:schemeClr val="lt1"/>
                          </a:solidFill>
                          <a:latin typeface="Montserrat"/>
                          <a:ea typeface="Montserrat"/>
                          <a:cs typeface="Montserrat"/>
                          <a:sym typeface="Montserrat"/>
                        </a:rPr>
                        <a:t>0.353</a:t>
                      </a:r>
                    </a:p>
                  </a:txBody>
                  <a:tcPr marL="91425" marR="91425" marT="91425" marB="91425" anchor="ctr">
                    <a:lnL w="9525" cap="flat" cmpd="sng" algn="ctr">
                      <a:solidFill>
                        <a:srgbClr val="F3F3F3">
                          <a:alpha val="0"/>
                        </a:srgbClr>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lgn="ctr">
                      <a:solidFill>
                        <a:srgbClr val="F3F3F3"/>
                      </a:solidFill>
                      <a:prstDash val="solid"/>
                      <a:round/>
                      <a:headEnd type="none" w="sm" len="sm"/>
                      <a:tailEnd type="none" w="sm" len="sm"/>
                    </a:lnB>
                  </a:tcPr>
                </a:tc>
                <a:extLst>
                  <a:ext uri="{0D108BD9-81ED-4DB2-BD59-A6C34878D82A}">
                    <a16:rowId xmlns:a16="http://schemas.microsoft.com/office/drawing/2014/main" val="1300556986"/>
                  </a:ext>
                </a:extLst>
              </a:tr>
              <a:tr h="590525">
                <a:tc>
                  <a:txBody>
                    <a:bodyPr/>
                    <a:lstStyle/>
                    <a:p>
                      <a:pPr marL="0" lvl="0" indent="0" algn="ctr" rtl="0">
                        <a:spcBef>
                          <a:spcPts val="0"/>
                        </a:spcBef>
                        <a:spcAft>
                          <a:spcPts val="0"/>
                        </a:spcAft>
                        <a:buNone/>
                      </a:pPr>
                      <a:r>
                        <a:rPr lang="hu-HU" dirty="0">
                          <a:solidFill>
                            <a:schemeClr val="lt1"/>
                          </a:solidFill>
                          <a:latin typeface="Montserrat ExtraBold"/>
                          <a:ea typeface="Montserrat ExtraBold"/>
                          <a:cs typeface="Montserrat ExtraBold"/>
                          <a:sym typeface="Montserrat ExtraBold"/>
                        </a:rPr>
                        <a:t>DQN-FR</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lgn="ctr">
                      <a:solidFill>
                        <a:srgbClr val="F3F3F3"/>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solidFill>
                        <a:srgbClr val="F3F3F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hu-HU" dirty="0">
                          <a:solidFill>
                            <a:schemeClr val="lt1"/>
                          </a:solidFill>
                          <a:latin typeface="Montserrat"/>
                          <a:ea typeface="Montserrat"/>
                          <a:cs typeface="Montserrat"/>
                          <a:sym typeface="Montserrat"/>
                        </a:rPr>
                        <a:t>-0.001</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rgbClr val="F3F3F3"/>
                      </a:solidFill>
                      <a:prstDash val="solid"/>
                      <a:round/>
                      <a:headEnd type="none" w="sm" len="sm"/>
                      <a:tailEnd type="none" w="sm" len="sm"/>
                    </a:lnL>
                    <a:lnR w="9525" cap="flat" cmpd="sng" algn="ctr">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ctr" rtl="0">
                        <a:spcBef>
                          <a:spcPts val="0"/>
                        </a:spcBef>
                        <a:spcAft>
                          <a:spcPts val="0"/>
                        </a:spcAft>
                        <a:buNone/>
                      </a:pPr>
                      <a:r>
                        <a:rPr lang="hu-HU" dirty="0">
                          <a:solidFill>
                            <a:schemeClr val="lt1"/>
                          </a:solidFill>
                          <a:latin typeface="Montserrat"/>
                          <a:ea typeface="Montserrat"/>
                          <a:cs typeface="Montserrat"/>
                          <a:sym typeface="Montserrat"/>
                        </a:rPr>
                        <a:t>0.367</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rgbClr val="F3F3F3">
                          <a:alpha val="0"/>
                        </a:srgbClr>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3486505098"/>
                  </a:ext>
                </a:extLst>
              </a:tr>
            </a:tbl>
          </a:graphicData>
        </a:graphic>
      </p:graphicFrame>
    </p:spTree>
    <p:extLst>
      <p:ext uri="{BB962C8B-B14F-4D97-AF65-F5344CB8AC3E}">
        <p14:creationId xmlns:p14="http://schemas.microsoft.com/office/powerpoint/2010/main" val="747230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xfrm>
            <a:off x="938499" y="445025"/>
            <a:ext cx="7729511"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LEDUC HOLD’EM: WHO HAS MORE CHIPS</a:t>
            </a:r>
            <a:endParaRPr dirty="0"/>
          </a:p>
        </p:txBody>
      </p:sp>
      <p:cxnSp>
        <p:nvCxnSpPr>
          <p:cNvPr id="366" name="Google Shape;366;p5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367" name="Google Shape;367;p52"/>
          <p:cNvGraphicFramePr/>
          <p:nvPr>
            <p:extLst>
              <p:ext uri="{D42A27DB-BD31-4B8C-83A1-F6EECF244321}">
                <p14:modId xmlns:p14="http://schemas.microsoft.com/office/powerpoint/2010/main" val="3317515459"/>
              </p:ext>
            </p:extLst>
          </p:nvPr>
        </p:nvGraphicFramePr>
        <p:xfrm>
          <a:off x="2845147" y="1386425"/>
          <a:ext cx="3916214" cy="3543150"/>
        </p:xfrm>
        <a:graphic>
          <a:graphicData uri="http://schemas.openxmlformats.org/drawingml/2006/table">
            <a:tbl>
              <a:tblPr>
                <a:noFill/>
                <a:tableStyleId>{5644B4A2-7AE8-4639-BB69-14567E0F91ED}</a:tableStyleId>
              </a:tblPr>
              <a:tblGrid>
                <a:gridCol w="1352424">
                  <a:extLst>
                    <a:ext uri="{9D8B030D-6E8A-4147-A177-3AD203B41FA5}">
                      <a16:colId xmlns:a16="http://schemas.microsoft.com/office/drawing/2014/main" val="20000"/>
                    </a:ext>
                  </a:extLst>
                </a:gridCol>
                <a:gridCol w="2563790">
                  <a:extLst>
                    <a:ext uri="{9D8B030D-6E8A-4147-A177-3AD203B41FA5}">
                      <a16:colId xmlns:a16="http://schemas.microsoft.com/office/drawing/2014/main" val="20001"/>
                    </a:ext>
                  </a:extLst>
                </a:gridCol>
              </a:tblGrid>
              <a:tr h="590525">
                <a:tc>
                  <a:txBody>
                    <a:bodyPr/>
                    <a:lstStyle/>
                    <a:p>
                      <a:pPr marL="0" lvl="0" indent="0" algn="ctr" rtl="0">
                        <a:spcBef>
                          <a:spcPts val="0"/>
                        </a:spcBef>
                        <a:spcAft>
                          <a:spcPts val="0"/>
                        </a:spcAft>
                        <a:buNone/>
                      </a:pP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hu-HU" dirty="0">
                          <a:solidFill>
                            <a:schemeClr val="lt1"/>
                          </a:solidFill>
                          <a:latin typeface="Montserrat ExtraBold"/>
                          <a:ea typeface="Montserrat ExtraBold"/>
                          <a:cs typeface="Montserrat ExtraBold"/>
                          <a:sym typeface="Montserrat ExtraBold"/>
                        </a:rPr>
                        <a:t>WIN PERCENTAGE</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85D5E6"/>
                    </a:solidFill>
                  </a:tcPr>
                </a:tc>
                <a:extLst>
                  <a:ext uri="{0D108BD9-81ED-4DB2-BD59-A6C34878D82A}">
                    <a16:rowId xmlns:a16="http://schemas.microsoft.com/office/drawing/2014/main" val="10000"/>
                  </a:ext>
                </a:extLst>
              </a:tr>
              <a:tr h="590525">
                <a:tc>
                  <a:txBody>
                    <a:bodyPr/>
                    <a:lstStyle/>
                    <a:p>
                      <a:pPr marL="0" lvl="0" indent="0" algn="ctr" rtl="0">
                        <a:spcBef>
                          <a:spcPts val="0"/>
                        </a:spcBef>
                        <a:spcAft>
                          <a:spcPts val="0"/>
                        </a:spcAft>
                        <a:buNone/>
                      </a:pPr>
                      <a:r>
                        <a:rPr lang="hu-HU" dirty="0">
                          <a:solidFill>
                            <a:schemeClr val="lt1"/>
                          </a:solidFill>
                          <a:latin typeface="Montserrat ExtraBold"/>
                          <a:ea typeface="Montserrat ExtraBold"/>
                          <a:cs typeface="Montserrat ExtraBold"/>
                          <a:sym typeface="Montserrat ExtraBold"/>
                        </a:rPr>
                        <a:t>CFR</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3F3F3">
                          <a:alpha val="0"/>
                        </a:srgbClr>
                      </a:solidFill>
                      <a:prstDash val="solid"/>
                      <a:round/>
                      <a:headEnd type="none" w="sm" len="sm"/>
                      <a:tailEnd type="none" w="sm" len="sm"/>
                    </a:lnB>
                    <a:solidFill>
                      <a:srgbClr val="FFAB40"/>
                    </a:solidFill>
                  </a:tcPr>
                </a:tc>
                <a:tc>
                  <a:txBody>
                    <a:bodyPr/>
                    <a:lstStyle/>
                    <a:p>
                      <a:pPr marL="0" lvl="0" indent="0" algn="ctr" rtl="0">
                        <a:spcBef>
                          <a:spcPts val="0"/>
                        </a:spcBef>
                        <a:spcAft>
                          <a:spcPts val="0"/>
                        </a:spcAft>
                        <a:buNone/>
                      </a:pPr>
                      <a:r>
                        <a:rPr lang="hu-HU" dirty="0">
                          <a:solidFill>
                            <a:schemeClr val="lt1"/>
                          </a:solidFill>
                          <a:latin typeface="Montserrat"/>
                          <a:ea typeface="Montserrat"/>
                          <a:cs typeface="Montserrat"/>
                          <a:sym typeface="Montserrat"/>
                        </a:rPr>
                        <a:t>75.88</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1"/>
                  </a:ext>
                </a:extLst>
              </a:tr>
              <a:tr h="590525">
                <a:tc>
                  <a:txBody>
                    <a:bodyPr/>
                    <a:lstStyle/>
                    <a:p>
                      <a:pPr marL="0" lvl="0" indent="0" algn="ctr" rtl="0">
                        <a:spcBef>
                          <a:spcPts val="0"/>
                        </a:spcBef>
                        <a:spcAft>
                          <a:spcPts val="0"/>
                        </a:spcAft>
                        <a:buNone/>
                      </a:pPr>
                      <a:r>
                        <a:rPr lang="hu-HU" dirty="0">
                          <a:solidFill>
                            <a:schemeClr val="lt1"/>
                          </a:solidFill>
                          <a:latin typeface="Montserrat ExtraBold"/>
                          <a:ea typeface="Montserrat ExtraBold"/>
                          <a:cs typeface="Montserrat ExtraBold"/>
                          <a:sym typeface="Montserrat ExtraBold"/>
                        </a:rPr>
                        <a:t>DQN</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solidFill>
                        <a:srgbClr val="F3F3F3">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hu-HU" dirty="0">
                          <a:solidFill>
                            <a:schemeClr val="lt1"/>
                          </a:solidFill>
                          <a:latin typeface="Montserrat"/>
                          <a:ea typeface="Montserrat"/>
                          <a:cs typeface="Montserrat"/>
                          <a:sym typeface="Montserrat"/>
                        </a:rPr>
                        <a:t>71.2</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2"/>
                  </a:ext>
                </a:extLst>
              </a:tr>
              <a:tr h="590525">
                <a:tc>
                  <a:txBody>
                    <a:bodyPr/>
                    <a:lstStyle/>
                    <a:p>
                      <a:pPr marL="0" lvl="0" indent="0" algn="ctr" rtl="0">
                        <a:spcBef>
                          <a:spcPts val="0"/>
                        </a:spcBef>
                        <a:spcAft>
                          <a:spcPts val="0"/>
                        </a:spcAft>
                        <a:buNone/>
                      </a:pPr>
                      <a:r>
                        <a:rPr lang="hu-HU" b="1" dirty="0">
                          <a:solidFill>
                            <a:schemeClr val="lt1"/>
                          </a:solidFill>
                          <a:latin typeface="Montserrat ExtraBold"/>
                          <a:ea typeface="Montserrat ExtraBold"/>
                          <a:cs typeface="Montserrat ExtraBold"/>
                          <a:sym typeface="Montserrat ExtraBold"/>
                        </a:rPr>
                        <a:t>DQN-CAR</a:t>
                      </a:r>
                      <a:endParaRPr b="1"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lgn="ctr">
                      <a:solidFill>
                        <a:srgbClr val="F3F3F3">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hu-HU" b="1" dirty="0">
                          <a:solidFill>
                            <a:schemeClr val="lt1"/>
                          </a:solidFill>
                          <a:latin typeface="Montserrat"/>
                          <a:ea typeface="Montserrat"/>
                          <a:cs typeface="Montserrat"/>
                          <a:sym typeface="Montserrat"/>
                        </a:rPr>
                        <a:t>76.99</a:t>
                      </a:r>
                      <a:endParaRPr b="1" dirty="0">
                        <a:solidFill>
                          <a:schemeClr val="lt1"/>
                        </a:solidFill>
                        <a:latin typeface="Montserrat"/>
                        <a:ea typeface="Montserrat"/>
                        <a:cs typeface="Montserrat"/>
                        <a:sym typeface="Montserrat"/>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lgn="ctr">
                      <a:solidFill>
                        <a:srgbClr val="F3F3F3"/>
                      </a:solidFill>
                      <a:prstDash val="solid"/>
                      <a:round/>
                      <a:headEnd type="none" w="sm" len="sm"/>
                      <a:tailEnd type="none" w="sm" len="sm"/>
                    </a:lnB>
                  </a:tcPr>
                </a:tc>
                <a:extLst>
                  <a:ext uri="{0D108BD9-81ED-4DB2-BD59-A6C34878D82A}">
                    <a16:rowId xmlns:a16="http://schemas.microsoft.com/office/drawing/2014/main" val="10003"/>
                  </a:ext>
                </a:extLst>
              </a:tr>
              <a:tr h="590525">
                <a:tc>
                  <a:txBody>
                    <a:bodyPr/>
                    <a:lstStyle/>
                    <a:p>
                      <a:pPr marL="0" lvl="0" indent="0" algn="ctr" rtl="0">
                        <a:spcBef>
                          <a:spcPts val="0"/>
                        </a:spcBef>
                        <a:spcAft>
                          <a:spcPts val="0"/>
                        </a:spcAft>
                        <a:buNone/>
                      </a:pPr>
                      <a:r>
                        <a:rPr lang="hu-HU" b="1" dirty="0">
                          <a:solidFill>
                            <a:schemeClr val="lt1"/>
                          </a:solidFill>
                          <a:latin typeface="Montserrat ExtraBold"/>
                          <a:ea typeface="Montserrat ExtraBold"/>
                          <a:cs typeface="Montserrat ExtraBold"/>
                          <a:sym typeface="Montserrat ExtraBold"/>
                        </a:rPr>
                        <a:t>DQN-CHR</a:t>
                      </a:r>
                    </a:p>
                  </a:txBody>
                  <a:tcPr marL="91425" marR="91425" marT="91425" marB="91425" anchor="ctr">
                    <a:lnL w="9525" cap="flat" cmpd="sng">
                      <a:solidFill>
                        <a:srgbClr val="F3F3F3"/>
                      </a:solidFill>
                      <a:prstDash val="solid"/>
                      <a:round/>
                      <a:headEnd type="none" w="sm" len="sm"/>
                      <a:tailEnd type="none" w="sm" len="sm"/>
                    </a:lnL>
                    <a:lnR w="9525" cap="flat" cmpd="sng" algn="ctr">
                      <a:solidFill>
                        <a:srgbClr val="F3F3F3"/>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lgn="ctr">
                      <a:solidFill>
                        <a:srgbClr val="F3F3F3">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hu-HU" dirty="0">
                          <a:solidFill>
                            <a:schemeClr val="lt1"/>
                          </a:solidFill>
                          <a:latin typeface="Montserrat"/>
                          <a:ea typeface="Montserrat"/>
                          <a:cs typeface="Montserrat"/>
                          <a:sym typeface="Montserrat"/>
                        </a:rPr>
                        <a:t>70.86</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rgbClr val="F3F3F3"/>
                      </a:solidFill>
                      <a:prstDash val="solid"/>
                      <a:round/>
                      <a:headEnd type="none" w="sm" len="sm"/>
                      <a:tailEnd type="none" w="sm" len="sm"/>
                    </a:lnL>
                    <a:lnR w="9525" cap="flat" cmpd="sng" algn="ctr">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lgn="ctr">
                      <a:solidFill>
                        <a:srgbClr val="F3F3F3"/>
                      </a:solidFill>
                      <a:prstDash val="solid"/>
                      <a:round/>
                      <a:headEnd type="none" w="sm" len="sm"/>
                      <a:tailEnd type="none" w="sm" len="sm"/>
                    </a:lnB>
                  </a:tcPr>
                </a:tc>
                <a:extLst>
                  <a:ext uri="{0D108BD9-81ED-4DB2-BD59-A6C34878D82A}">
                    <a16:rowId xmlns:a16="http://schemas.microsoft.com/office/drawing/2014/main" val="1300556986"/>
                  </a:ext>
                </a:extLst>
              </a:tr>
              <a:tr h="590525">
                <a:tc>
                  <a:txBody>
                    <a:bodyPr/>
                    <a:lstStyle/>
                    <a:p>
                      <a:pPr marL="0" lvl="0" indent="0" algn="ctr" rtl="0">
                        <a:spcBef>
                          <a:spcPts val="0"/>
                        </a:spcBef>
                        <a:spcAft>
                          <a:spcPts val="0"/>
                        </a:spcAft>
                        <a:buNone/>
                      </a:pPr>
                      <a:r>
                        <a:rPr lang="hu-HU" dirty="0">
                          <a:solidFill>
                            <a:schemeClr val="lt1"/>
                          </a:solidFill>
                          <a:latin typeface="Montserrat ExtraBold"/>
                          <a:ea typeface="Montserrat ExtraBold"/>
                          <a:cs typeface="Montserrat ExtraBold"/>
                          <a:sym typeface="Montserrat ExtraBold"/>
                        </a:rPr>
                        <a:t>DQN-FR</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lgn="ctr">
                      <a:solidFill>
                        <a:srgbClr val="F3F3F3"/>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solidFill>
                        <a:srgbClr val="F3F3F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hu-HU" dirty="0">
                          <a:solidFill>
                            <a:schemeClr val="lt1"/>
                          </a:solidFill>
                          <a:latin typeface="Montserrat"/>
                          <a:ea typeface="Montserrat"/>
                          <a:cs typeface="Montserrat"/>
                          <a:sym typeface="Montserrat"/>
                        </a:rPr>
                        <a:t>70.98</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rgbClr val="F3F3F3"/>
                      </a:solidFill>
                      <a:prstDash val="solid"/>
                      <a:round/>
                      <a:headEnd type="none" w="sm" len="sm"/>
                      <a:tailEnd type="none" w="sm" len="sm"/>
                    </a:lnL>
                    <a:lnR w="9525" cap="flat" cmpd="sng" algn="ctr">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3486505098"/>
                  </a:ext>
                </a:extLst>
              </a:tr>
            </a:tbl>
          </a:graphicData>
        </a:graphic>
      </p:graphicFrame>
    </p:spTree>
    <p:extLst>
      <p:ext uri="{BB962C8B-B14F-4D97-AF65-F5344CB8AC3E}">
        <p14:creationId xmlns:p14="http://schemas.microsoft.com/office/powerpoint/2010/main" val="285161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499" y="445025"/>
            <a:ext cx="4906119" cy="941400"/>
          </a:xfrm>
          <a:prstGeom prst="rect">
            <a:avLst/>
          </a:prstGeom>
        </p:spPr>
        <p:txBody>
          <a:bodyPr spcFirstLastPara="1" wrap="square" lIns="91425" tIns="91425" rIns="91425" bIns="91425" anchor="t" anchorCtr="0">
            <a:noAutofit/>
          </a:bodyPr>
          <a:lstStyle/>
          <a:p>
            <a:pPr lvl="0"/>
            <a:r>
              <a:rPr lang="hu-HU" dirty="0"/>
              <a:t>POKER BOT WITH DQN-CAR</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3538497" y="2767974"/>
            <a:ext cx="2067000" cy="106873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a:t>GOOGLE COLAB NOTEBOOK</a:t>
            </a:r>
            <a:endParaRPr dirty="0"/>
          </a:p>
        </p:txBody>
      </p:sp>
      <p:sp>
        <p:nvSpPr>
          <p:cNvPr id="239" name="Google Shape;239;p46"/>
          <p:cNvSpPr txBox="1">
            <a:spLocks noGrp="1"/>
          </p:cNvSpPr>
          <p:nvPr>
            <p:ph type="title" idx="5"/>
          </p:nvPr>
        </p:nvSpPr>
        <p:spPr>
          <a:xfrm>
            <a:off x="1048447" y="2767974"/>
            <a:ext cx="2067000" cy="78840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a:t>DOCKER</a:t>
            </a:r>
            <a:endParaRPr dirty="0"/>
          </a:p>
        </p:txBody>
      </p:sp>
      <p:cxnSp>
        <p:nvCxnSpPr>
          <p:cNvPr id="241" name="Google Shape;241;p46"/>
          <p:cNvCxnSpPr/>
          <p:nvPr/>
        </p:nvCxnSpPr>
        <p:spPr>
          <a:xfrm>
            <a:off x="4436097" y="4199605"/>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1946050" y="4199605"/>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4" name="Google Shape;244;p46"/>
          <p:cNvSpPr/>
          <p:nvPr/>
        </p:nvSpPr>
        <p:spPr>
          <a:xfrm>
            <a:off x="17396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6"/>
          <p:cNvSpPr/>
          <p:nvPr/>
        </p:nvSpPr>
        <p:spPr>
          <a:xfrm>
            <a:off x="4229697"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Kép 27" descr="A képen szöveg látható&#10;&#10;Automatikusan generált leírás">
            <a:extLst>
              <a:ext uri="{FF2B5EF4-FFF2-40B4-BE49-F238E27FC236}">
                <a16:creationId xmlns:a16="http://schemas.microsoft.com/office/drawing/2014/main" id="{BE48118C-22AE-4C18-A030-F6CE091A3C2E}"/>
              </a:ext>
            </a:extLst>
          </p:cNvPr>
          <p:cNvPicPr>
            <a:picLocks noChangeAspect="1"/>
          </p:cNvPicPr>
          <p:nvPr/>
        </p:nvPicPr>
        <p:blipFill>
          <a:blip r:embed="rId3"/>
          <a:stretch>
            <a:fillRect/>
          </a:stretch>
        </p:blipFill>
        <p:spPr>
          <a:xfrm>
            <a:off x="6022301" y="837021"/>
            <a:ext cx="2701891" cy="3691772"/>
          </a:xfrm>
          <a:prstGeom prst="rect">
            <a:avLst/>
          </a:prstGeom>
        </p:spPr>
      </p:pic>
      <p:pic>
        <p:nvPicPr>
          <p:cNvPr id="2054" name="Picture 6" descr="Colab — The coolest Gift to data scientists from Google | by Nitin Digraje  | datasciencebuddy | Medium">
            <a:extLst>
              <a:ext uri="{FF2B5EF4-FFF2-40B4-BE49-F238E27FC236}">
                <a16:creationId xmlns:a16="http://schemas.microsoft.com/office/drawing/2014/main" id="{E21D339B-FD9D-4063-A17B-28B2D114B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1574" y="1951299"/>
            <a:ext cx="534600" cy="534600"/>
          </a:xfrm>
          <a:prstGeom prst="rect">
            <a:avLst/>
          </a:prstGeom>
          <a:noFill/>
          <a:extLst>
            <a:ext uri="{909E8E84-426E-40DD-AFC4-6F175D3DCCD1}">
              <a14:hiddenFill xmlns:a14="http://schemas.microsoft.com/office/drawing/2010/main">
                <a:solidFill>
                  <a:srgbClr val="FFFFFF"/>
                </a:solidFill>
              </a14:hiddenFill>
            </a:ext>
          </a:extLst>
        </p:spPr>
      </p:pic>
      <p:sp>
        <p:nvSpPr>
          <p:cNvPr id="10" name="Szövegdoboz 9">
            <a:extLst>
              <a:ext uri="{FF2B5EF4-FFF2-40B4-BE49-F238E27FC236}">
                <a16:creationId xmlns:a16="http://schemas.microsoft.com/office/drawing/2014/main" id="{82D63B44-808A-4AC9-B6A4-124A7A488378}"/>
              </a:ext>
            </a:extLst>
          </p:cNvPr>
          <p:cNvSpPr txBox="1"/>
          <p:nvPr/>
        </p:nvSpPr>
        <p:spPr>
          <a:xfrm>
            <a:off x="197962" y="4604209"/>
            <a:ext cx="8946037" cy="507831"/>
          </a:xfrm>
          <a:prstGeom prst="rect">
            <a:avLst/>
          </a:prstGeom>
          <a:noFill/>
        </p:spPr>
        <p:txBody>
          <a:bodyPr wrap="square" rtlCol="0">
            <a:spAutoFit/>
          </a:bodyPr>
          <a:lstStyle/>
          <a:p>
            <a:r>
              <a:rPr lang="hu-HU" sz="900" dirty="0" err="1"/>
              <a:t>Images</a:t>
            </a:r>
            <a:r>
              <a:rPr lang="hu-HU" sz="900" dirty="0"/>
              <a:t>:</a:t>
            </a:r>
          </a:p>
          <a:p>
            <a:r>
              <a:rPr lang="hu-HU" sz="900" dirty="0"/>
              <a:t>https://medium.com/@karthi.net/docker-tutorial-build-docker-image-for-your-angular-6-application-fcd627629e61</a:t>
            </a:r>
          </a:p>
          <a:p>
            <a:r>
              <a:rPr lang="hu-HU" sz="900" dirty="0"/>
              <a:t>https://medium.com/datasciencebuddy/colab-the-coolest-gift-to-data-scientists-from-google-817487acb8de</a:t>
            </a:r>
          </a:p>
        </p:txBody>
      </p:sp>
      <p:pic>
        <p:nvPicPr>
          <p:cNvPr id="2056" name="Picture 8" descr="Docker tutorial — Build Docker image for your Angular 6 application | by  KarthiKeyan Shanmugam | Medium">
            <a:extLst>
              <a:ext uri="{FF2B5EF4-FFF2-40B4-BE49-F238E27FC236}">
                <a16:creationId xmlns:a16="http://schemas.microsoft.com/office/drawing/2014/main" id="{A533FC24-2D96-4D04-AC39-975855F986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2910" y="1918206"/>
            <a:ext cx="641340" cy="5478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511523"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a:t>DEMO</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a:t>
            </a:r>
            <a:r>
              <a:rPr lang="hu-HU" dirty="0"/>
              <a:t>5</a:t>
            </a:r>
            <a:endParaRPr dirty="0"/>
          </a:p>
        </p:txBody>
      </p:sp>
      <p:sp>
        <p:nvSpPr>
          <p:cNvPr id="208" name="Google Shape;208;p43"/>
          <p:cNvSpPr txBox="1">
            <a:spLocks noGrp="1"/>
          </p:cNvSpPr>
          <p:nvPr>
            <p:ph type="subTitle" idx="1"/>
          </p:nvPr>
        </p:nvSpPr>
        <p:spPr>
          <a:xfrm>
            <a:off x="3762670" y="3720649"/>
            <a:ext cx="3068700" cy="5987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Playing </a:t>
            </a:r>
            <a:r>
              <a:rPr lang="hu-HU" dirty="0" err="1"/>
              <a:t>against</a:t>
            </a:r>
            <a:r>
              <a:rPr lang="hu-HU" dirty="0"/>
              <a:t> </a:t>
            </a:r>
            <a:r>
              <a:rPr lang="hu-HU" dirty="0" err="1"/>
              <a:t>our</a:t>
            </a:r>
            <a:r>
              <a:rPr lang="hu-HU" dirty="0"/>
              <a:t> </a:t>
            </a:r>
            <a:r>
              <a:rPr lang="hu-HU" dirty="0" err="1"/>
              <a:t>Poker</a:t>
            </a:r>
            <a:r>
              <a:rPr lang="hu-HU" dirty="0"/>
              <a:t> AI</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916281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511523"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a:t>CONCLUSION</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a:t>
            </a:r>
            <a:r>
              <a:rPr lang="hu-HU" dirty="0"/>
              <a:t>6</a:t>
            </a:r>
            <a:endParaRPr dirty="0"/>
          </a:p>
        </p:txBody>
      </p:sp>
      <p:sp>
        <p:nvSpPr>
          <p:cNvPr id="208" name="Google Shape;208;p43"/>
          <p:cNvSpPr txBox="1">
            <a:spLocks noGrp="1"/>
          </p:cNvSpPr>
          <p:nvPr>
            <p:ph type="subTitle" idx="1"/>
          </p:nvPr>
        </p:nvSpPr>
        <p:spPr>
          <a:xfrm>
            <a:off x="3762670" y="3720649"/>
            <a:ext cx="3068700" cy="5987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err="1"/>
              <a:t>Our</a:t>
            </a:r>
            <a:r>
              <a:rPr lang="hu-HU" dirty="0"/>
              <a:t> </a:t>
            </a:r>
            <a:r>
              <a:rPr lang="hu-HU" dirty="0" err="1"/>
              <a:t>goal</a:t>
            </a:r>
            <a:r>
              <a:rPr lang="hu-HU" dirty="0"/>
              <a:t>, </a:t>
            </a:r>
            <a:r>
              <a:rPr lang="hu-HU" dirty="0" err="1"/>
              <a:t>Limitations</a:t>
            </a:r>
            <a:r>
              <a:rPr lang="hu-HU" dirty="0"/>
              <a:t> and </a:t>
            </a:r>
            <a:r>
              <a:rPr lang="hu-HU" dirty="0" err="1"/>
              <a:t>Future</a:t>
            </a:r>
            <a:r>
              <a:rPr lang="hu-HU" dirty="0"/>
              <a:t> </a:t>
            </a:r>
            <a:r>
              <a:rPr lang="hu-HU" dirty="0" err="1"/>
              <a:t>plans</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472038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25222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a:t>01</a:t>
            </a:r>
            <a:endParaRPr dirty="0"/>
          </a:p>
        </p:txBody>
      </p:sp>
      <p:sp>
        <p:nvSpPr>
          <p:cNvPr id="179" name="Google Shape;179;p40"/>
          <p:cNvSpPr txBox="1">
            <a:spLocks noGrp="1"/>
          </p:cNvSpPr>
          <p:nvPr>
            <p:ph type="title"/>
          </p:nvPr>
        </p:nvSpPr>
        <p:spPr>
          <a:xfrm>
            <a:off x="3538497" y="209710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a:t>LIMITATION</a:t>
            </a:r>
            <a:endParaRPr dirty="0"/>
          </a:p>
        </p:txBody>
      </p:sp>
      <p:sp>
        <p:nvSpPr>
          <p:cNvPr id="180" name="Google Shape;180;p40"/>
          <p:cNvSpPr txBox="1">
            <a:spLocks noGrp="1"/>
          </p:cNvSpPr>
          <p:nvPr>
            <p:ph type="subTitle" idx="1"/>
          </p:nvPr>
        </p:nvSpPr>
        <p:spPr>
          <a:xfrm>
            <a:off x="3538497" y="2629600"/>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Our</a:t>
            </a:r>
            <a:r>
              <a:rPr lang="hu-HU" dirty="0"/>
              <a:t> </a:t>
            </a:r>
            <a:r>
              <a:rPr lang="hu-HU" dirty="0" err="1"/>
              <a:t>poker</a:t>
            </a:r>
            <a:r>
              <a:rPr lang="hu-HU" dirty="0"/>
              <a:t> bot has </a:t>
            </a:r>
            <a:r>
              <a:rPr lang="hu-HU" dirty="0" err="1"/>
              <a:t>lower</a:t>
            </a:r>
            <a:r>
              <a:rPr lang="hu-HU" dirty="0"/>
              <a:t> performance </a:t>
            </a:r>
            <a:r>
              <a:rPr lang="hu-HU" dirty="0" err="1"/>
              <a:t>against</a:t>
            </a:r>
            <a:r>
              <a:rPr lang="hu-HU" dirty="0"/>
              <a:t> </a:t>
            </a:r>
            <a:r>
              <a:rPr lang="hu-HU" dirty="0" err="1"/>
              <a:t>stronger</a:t>
            </a:r>
            <a:r>
              <a:rPr lang="hu-HU" dirty="0"/>
              <a:t> </a:t>
            </a:r>
            <a:r>
              <a:rPr lang="hu-HU" dirty="0" err="1"/>
              <a:t>opponents</a:t>
            </a:r>
            <a:r>
              <a:rPr lang="hu-HU" dirty="0"/>
              <a:t>.</a:t>
            </a:r>
            <a:endParaRPr dirty="0"/>
          </a:p>
        </p:txBody>
      </p:sp>
      <p:sp>
        <p:nvSpPr>
          <p:cNvPr id="181" name="Google Shape;181;p40"/>
          <p:cNvSpPr txBox="1">
            <a:spLocks noGrp="1"/>
          </p:cNvSpPr>
          <p:nvPr>
            <p:ph type="title" idx="2"/>
          </p:nvPr>
        </p:nvSpPr>
        <p:spPr>
          <a:xfrm>
            <a:off x="6028553" y="209710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a:t>FUTURE PLANS</a:t>
            </a:r>
            <a:endParaRPr dirty="0"/>
          </a:p>
        </p:txBody>
      </p:sp>
      <p:sp>
        <p:nvSpPr>
          <p:cNvPr id="182" name="Google Shape;182;p40"/>
          <p:cNvSpPr txBox="1">
            <a:spLocks noGrp="1"/>
          </p:cNvSpPr>
          <p:nvPr>
            <p:ph type="subTitle" idx="3"/>
          </p:nvPr>
        </p:nvSpPr>
        <p:spPr>
          <a:xfrm>
            <a:off x="5923819" y="2645500"/>
            <a:ext cx="2276461" cy="16030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Creating</a:t>
            </a:r>
            <a:r>
              <a:rPr lang="hu-HU" dirty="0"/>
              <a:t> an </a:t>
            </a:r>
            <a:r>
              <a:rPr lang="hu-HU" dirty="0" err="1"/>
              <a:t>advanced</a:t>
            </a:r>
            <a:r>
              <a:rPr lang="hu-HU" dirty="0"/>
              <a:t> </a:t>
            </a:r>
            <a:r>
              <a:rPr lang="hu-HU" dirty="0" err="1"/>
              <a:t>level</a:t>
            </a:r>
            <a:r>
              <a:rPr lang="hu-HU" dirty="0"/>
              <a:t> </a:t>
            </a:r>
            <a:r>
              <a:rPr lang="hu-HU" dirty="0" err="1"/>
              <a:t>poker</a:t>
            </a:r>
            <a:r>
              <a:rPr lang="hu-HU" dirty="0"/>
              <a:t> AI</a:t>
            </a:r>
          </a:p>
          <a:p>
            <a:pPr marL="0" lvl="0" indent="0" algn="ctr" rtl="0">
              <a:spcBef>
                <a:spcPts val="0"/>
              </a:spcBef>
              <a:spcAft>
                <a:spcPts val="0"/>
              </a:spcAft>
              <a:buNone/>
            </a:pPr>
            <a:endParaRPr lang="hu-HU" dirty="0"/>
          </a:p>
          <a:p>
            <a:pPr marL="0" lvl="0" indent="0" algn="ctr" rtl="0">
              <a:spcBef>
                <a:spcPts val="0"/>
              </a:spcBef>
              <a:spcAft>
                <a:spcPts val="0"/>
              </a:spcAft>
              <a:buNone/>
            </a:pPr>
            <a:r>
              <a:rPr lang="hu-HU" dirty="0" err="1"/>
              <a:t>Builing</a:t>
            </a:r>
            <a:r>
              <a:rPr lang="hu-HU" dirty="0"/>
              <a:t> a </a:t>
            </a:r>
            <a:r>
              <a:rPr lang="hu-HU" dirty="0" err="1"/>
              <a:t>poker</a:t>
            </a:r>
            <a:r>
              <a:rPr lang="hu-HU" dirty="0"/>
              <a:t> bot in </a:t>
            </a:r>
            <a:r>
              <a:rPr lang="hu-HU" dirty="0" err="1"/>
              <a:t>any</a:t>
            </a:r>
            <a:r>
              <a:rPr lang="hu-HU" dirty="0"/>
              <a:t> </a:t>
            </a:r>
            <a:r>
              <a:rPr lang="hu-HU" dirty="0" err="1"/>
              <a:t>level</a:t>
            </a:r>
            <a:r>
              <a:rPr lang="hu-HU" dirty="0"/>
              <a:t> in No-Limit Texas </a:t>
            </a:r>
            <a:r>
              <a:rPr lang="hu-HU" dirty="0" err="1"/>
              <a:t>Hold’em</a:t>
            </a:r>
            <a:endParaRPr dirty="0"/>
          </a:p>
        </p:txBody>
      </p:sp>
      <p:sp>
        <p:nvSpPr>
          <p:cNvPr id="183" name="Google Shape;183;p40"/>
          <p:cNvSpPr txBox="1">
            <a:spLocks noGrp="1"/>
          </p:cNvSpPr>
          <p:nvPr>
            <p:ph type="title" idx="4"/>
          </p:nvPr>
        </p:nvSpPr>
        <p:spPr>
          <a:xfrm>
            <a:off x="1048447" y="209710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a:t>OUR GOAL</a:t>
            </a:r>
            <a:endParaRPr dirty="0"/>
          </a:p>
        </p:txBody>
      </p:sp>
      <p:sp>
        <p:nvSpPr>
          <p:cNvPr id="184" name="Google Shape;184;p40"/>
          <p:cNvSpPr txBox="1">
            <a:spLocks noGrp="1"/>
          </p:cNvSpPr>
          <p:nvPr>
            <p:ph type="subTitle" idx="5"/>
          </p:nvPr>
        </p:nvSpPr>
        <p:spPr>
          <a:xfrm>
            <a:off x="838987" y="2629600"/>
            <a:ext cx="2485920" cy="21969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We</a:t>
            </a:r>
            <a:r>
              <a:rPr lang="hu-HU" dirty="0"/>
              <a:t> </a:t>
            </a:r>
            <a:r>
              <a:rPr lang="hu-HU" dirty="0" err="1"/>
              <a:t>successfully</a:t>
            </a:r>
            <a:r>
              <a:rPr lang="hu-HU" dirty="0"/>
              <a:t> </a:t>
            </a:r>
            <a:r>
              <a:rPr lang="hu-HU" dirty="0" err="1"/>
              <a:t>created</a:t>
            </a:r>
            <a:r>
              <a:rPr lang="hu-HU" dirty="0"/>
              <a:t> </a:t>
            </a:r>
            <a:r>
              <a:rPr lang="hu-HU" dirty="0" err="1"/>
              <a:t>our</a:t>
            </a:r>
            <a:r>
              <a:rPr lang="hu-HU" dirty="0"/>
              <a:t> </a:t>
            </a:r>
            <a:r>
              <a:rPr lang="hu-HU" dirty="0" err="1"/>
              <a:t>own</a:t>
            </a:r>
            <a:r>
              <a:rPr lang="hu-HU" dirty="0"/>
              <a:t> </a:t>
            </a:r>
            <a:r>
              <a:rPr lang="hu-HU" dirty="0" err="1"/>
              <a:t>poker</a:t>
            </a:r>
            <a:r>
              <a:rPr lang="hu-HU" dirty="0"/>
              <a:t> AI.</a:t>
            </a:r>
          </a:p>
          <a:p>
            <a:pPr marL="0" lvl="0" indent="0" algn="ctr" rtl="0">
              <a:spcBef>
                <a:spcPts val="0"/>
              </a:spcBef>
              <a:spcAft>
                <a:spcPts val="0"/>
              </a:spcAft>
              <a:buNone/>
            </a:pPr>
            <a:endParaRPr lang="hu-HU" dirty="0"/>
          </a:p>
          <a:p>
            <a:pPr marL="0" lvl="0" indent="0"/>
            <a:r>
              <a:rPr lang="hu-HU" dirty="0"/>
              <a:t>W</a:t>
            </a:r>
            <a:r>
              <a:rPr lang="en-US" dirty="0"/>
              <a:t>e recommend our poker bot for beginner and intermediate level players especially.</a:t>
            </a:r>
            <a:endParaRPr dirty="0"/>
          </a:p>
        </p:txBody>
      </p:sp>
      <p:sp>
        <p:nvSpPr>
          <p:cNvPr id="185" name="Google Shape;185;p40"/>
          <p:cNvSpPr txBox="1">
            <a:spLocks noGrp="1"/>
          </p:cNvSpPr>
          <p:nvPr>
            <p:ph type="title" idx="7"/>
          </p:nvPr>
        </p:nvSpPr>
        <p:spPr>
          <a:xfrm>
            <a:off x="3538500" y="125222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186" name="Google Shape;186;p40"/>
          <p:cNvSpPr txBox="1">
            <a:spLocks noGrp="1"/>
          </p:cNvSpPr>
          <p:nvPr>
            <p:ph type="title" idx="8"/>
          </p:nvPr>
        </p:nvSpPr>
        <p:spPr>
          <a:xfrm>
            <a:off x="6028550" y="125222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187" name="Google Shape;187;p40"/>
          <p:cNvCxnSpPr/>
          <p:nvPr/>
        </p:nvCxnSpPr>
        <p:spPr>
          <a:xfrm>
            <a:off x="1883350" y="202768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02768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02768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24869" y="760374"/>
            <a:ext cx="5787016" cy="1238105"/>
          </a:xfrm>
          <a:prstGeom prst="rect">
            <a:avLst/>
          </a:prstGeom>
        </p:spPr>
        <p:txBody>
          <a:bodyPr spcFirstLastPara="1" wrap="square" lIns="91425" tIns="91425" rIns="91425" bIns="91425" anchor="b" anchorCtr="0">
            <a:noAutofit/>
          </a:bodyPr>
          <a:lstStyle/>
          <a:p>
            <a:pPr lvl="0"/>
            <a:r>
              <a:rPr lang="en" dirty="0"/>
              <a:t>THANK</a:t>
            </a:r>
            <a:r>
              <a:rPr lang="hu-HU" dirty="0"/>
              <a:t> YOU</a:t>
            </a:r>
            <a:br>
              <a:rPr lang="hu-HU" dirty="0"/>
            </a:br>
            <a:r>
              <a:rPr lang="hu-HU" dirty="0" err="1">
                <a:solidFill>
                  <a:schemeClr val="accent1"/>
                </a:solidFill>
                <a:latin typeface="Montserrat"/>
                <a:sym typeface="Montserrat"/>
              </a:rPr>
              <a:t>for</a:t>
            </a:r>
            <a:r>
              <a:rPr lang="hu-HU" dirty="0">
                <a:solidFill>
                  <a:schemeClr val="accent1"/>
                </a:solidFill>
                <a:latin typeface="Montserrat"/>
                <a:sym typeface="Montserrat"/>
              </a:rPr>
              <a:t> </a:t>
            </a:r>
            <a:r>
              <a:rPr lang="hu-HU" dirty="0" err="1">
                <a:solidFill>
                  <a:schemeClr val="accent1"/>
                </a:solidFill>
                <a:latin typeface="Montserrat"/>
                <a:sym typeface="Montserrat"/>
              </a:rPr>
              <a:t>your</a:t>
            </a:r>
            <a:r>
              <a:rPr lang="hu-HU" dirty="0">
                <a:solidFill>
                  <a:schemeClr val="accent1"/>
                </a:solidFill>
                <a:latin typeface="Montserrat"/>
                <a:sym typeface="Montserrat"/>
              </a:rPr>
              <a:t> </a:t>
            </a:r>
            <a:r>
              <a:rPr lang="hu-HU" dirty="0" err="1">
                <a:solidFill>
                  <a:schemeClr val="accent1"/>
                </a:solidFill>
                <a:latin typeface="Montserrat"/>
                <a:sym typeface="Montserrat"/>
              </a:rPr>
              <a:t>attention</a:t>
            </a:r>
            <a:r>
              <a:rPr lang="hu-HU" dirty="0">
                <a:solidFill>
                  <a:schemeClr val="accent1"/>
                </a:solidFill>
                <a:latin typeface="Montserrat"/>
                <a:sym typeface="Montserrat"/>
              </a:rPr>
              <a:t>!</a:t>
            </a:r>
            <a:endParaRPr sz="1400" dirty="0">
              <a:solidFill>
                <a:schemeClr val="accent1"/>
              </a:solidFill>
              <a:latin typeface="Montserrat"/>
              <a:sym typeface="Montserrat"/>
            </a:endParaRPr>
          </a:p>
        </p:txBody>
      </p:sp>
      <p:cxnSp>
        <p:nvCxnSpPr>
          <p:cNvPr id="2163" name="Google Shape;2163;p68"/>
          <p:cNvCxnSpPr/>
          <p:nvPr/>
        </p:nvCxnSpPr>
        <p:spPr>
          <a:xfrm>
            <a:off x="1013400" y="34580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511523"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a:t>INTRODUCTION</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err="1"/>
              <a:t>Perfect</a:t>
            </a:r>
            <a:r>
              <a:rPr lang="hu-HU" dirty="0"/>
              <a:t> </a:t>
            </a:r>
            <a:r>
              <a:rPr lang="hu-HU" dirty="0" err="1"/>
              <a:t>vs</a:t>
            </a:r>
            <a:r>
              <a:rPr lang="hu-HU" dirty="0"/>
              <a:t>. </a:t>
            </a:r>
            <a:r>
              <a:rPr lang="hu-HU" dirty="0" err="1"/>
              <a:t>Imperfect-information</a:t>
            </a:r>
            <a:r>
              <a:rPr lang="hu-HU" dirty="0"/>
              <a:t> </a:t>
            </a:r>
            <a:r>
              <a:rPr lang="hu-HU" dirty="0" err="1"/>
              <a:t>games</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GAME THEORY</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1937338" y="1995425"/>
            <a:ext cx="2390100" cy="10161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a:t>PERFECT INFORMATION GAME</a:t>
            </a:r>
            <a:endParaRPr dirty="0"/>
          </a:p>
        </p:txBody>
      </p:sp>
      <p:sp>
        <p:nvSpPr>
          <p:cNvPr id="224" name="Google Shape;224;p45"/>
          <p:cNvSpPr txBox="1">
            <a:spLocks noGrp="1"/>
          </p:cNvSpPr>
          <p:nvPr>
            <p:ph type="subTitle" idx="1"/>
          </p:nvPr>
        </p:nvSpPr>
        <p:spPr>
          <a:xfrm>
            <a:off x="1717288" y="3148074"/>
            <a:ext cx="2854712" cy="166181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r>
              <a:rPr lang="hu-HU" dirty="0" err="1"/>
              <a:t>Easier</a:t>
            </a:r>
            <a:r>
              <a:rPr lang="hu-HU" dirty="0"/>
              <a:t> </a:t>
            </a:r>
            <a:r>
              <a:rPr lang="hu-HU" dirty="0" err="1"/>
              <a:t>to</a:t>
            </a:r>
            <a:r>
              <a:rPr lang="hu-HU" dirty="0"/>
              <a:t> </a:t>
            </a:r>
            <a:r>
              <a:rPr lang="hu-HU" dirty="0" err="1"/>
              <a:t>solve</a:t>
            </a:r>
            <a:endParaRPr lang="hu-HU" dirty="0"/>
          </a:p>
          <a:p>
            <a:pPr marL="285750" lvl="0" indent="-285750" algn="l">
              <a:buFont typeface="Wingdings" panose="05000000000000000000" pitchFamily="2" charset="2"/>
              <a:buChar char="§"/>
            </a:pPr>
            <a:r>
              <a:rPr lang="hu-HU" dirty="0"/>
              <a:t>P</a:t>
            </a:r>
            <a:r>
              <a:rPr lang="en-US" dirty="0" err="1"/>
              <a:t>erfectly</a:t>
            </a:r>
            <a:r>
              <a:rPr lang="en-US" dirty="0"/>
              <a:t> informed of all the events</a:t>
            </a:r>
            <a:endParaRPr lang="hu-HU" dirty="0"/>
          </a:p>
          <a:p>
            <a:pPr marL="285750" lvl="0" indent="-285750" algn="l">
              <a:buFont typeface="Wingdings" panose="05000000000000000000" pitchFamily="2" charset="2"/>
              <a:buChar char="§"/>
            </a:pPr>
            <a:r>
              <a:rPr lang="hu-HU" dirty="0" err="1"/>
              <a:t>Initialization</a:t>
            </a:r>
            <a:r>
              <a:rPr lang="hu-HU" dirty="0"/>
              <a:t> </a:t>
            </a:r>
            <a:r>
              <a:rPr lang="hu-HU" dirty="0" err="1"/>
              <a:t>event</a:t>
            </a:r>
            <a:r>
              <a:rPr lang="hu-HU" dirty="0"/>
              <a:t> is </a:t>
            </a:r>
            <a:r>
              <a:rPr lang="hu-HU" dirty="0" err="1"/>
              <a:t>known</a:t>
            </a:r>
            <a:r>
              <a:rPr lang="hu-HU" dirty="0"/>
              <a:t> (in </a:t>
            </a:r>
            <a:r>
              <a:rPr lang="hu-HU" dirty="0" err="1"/>
              <a:t>card</a:t>
            </a:r>
            <a:r>
              <a:rPr lang="hu-HU" dirty="0"/>
              <a:t> </a:t>
            </a:r>
            <a:r>
              <a:rPr lang="hu-HU" dirty="0" err="1"/>
              <a:t>games</a:t>
            </a:r>
            <a:r>
              <a:rPr lang="hu-HU" dirty="0"/>
              <a:t>)</a:t>
            </a:r>
          </a:p>
          <a:p>
            <a:pPr marL="0" lvl="0" indent="0"/>
            <a:endParaRPr lang="hu-HU" dirty="0"/>
          </a:p>
          <a:p>
            <a:pPr marL="0" lvl="0" indent="0"/>
            <a:r>
              <a:rPr lang="hu-HU" dirty="0" err="1"/>
              <a:t>e.g</a:t>
            </a:r>
            <a:r>
              <a:rPr lang="hu-HU" dirty="0"/>
              <a:t>. </a:t>
            </a:r>
            <a:r>
              <a:rPr lang="hu-HU" dirty="0" err="1"/>
              <a:t>Chess</a:t>
            </a:r>
            <a:r>
              <a:rPr lang="hu-HU" dirty="0"/>
              <a:t>, Go</a:t>
            </a:r>
            <a:endParaRPr dirty="0"/>
          </a:p>
        </p:txBody>
      </p:sp>
      <p:sp>
        <p:nvSpPr>
          <p:cNvPr id="225" name="Google Shape;225;p45"/>
          <p:cNvSpPr txBox="1">
            <a:spLocks noGrp="1"/>
          </p:cNvSpPr>
          <p:nvPr>
            <p:ph type="title" idx="2"/>
          </p:nvPr>
        </p:nvSpPr>
        <p:spPr>
          <a:xfrm>
            <a:off x="4816563" y="1995425"/>
            <a:ext cx="2390100" cy="10161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a:t>IMPERFECT INFORMATION GAME</a:t>
            </a:r>
            <a:endParaRPr dirty="0"/>
          </a:p>
        </p:txBody>
      </p:sp>
      <p:sp>
        <p:nvSpPr>
          <p:cNvPr id="226" name="Google Shape;226;p45"/>
          <p:cNvSpPr txBox="1">
            <a:spLocks noGrp="1"/>
          </p:cNvSpPr>
          <p:nvPr>
            <p:ph type="subTitle" idx="3"/>
          </p:nvPr>
        </p:nvSpPr>
        <p:spPr>
          <a:xfrm>
            <a:off x="4816563" y="3148074"/>
            <a:ext cx="2772213" cy="1661815"/>
          </a:xfrm>
          <a:prstGeom prst="rect">
            <a:avLst/>
          </a:prstGeom>
        </p:spPr>
        <p:txBody>
          <a:bodyPr spcFirstLastPara="1" wrap="square" lIns="91425" tIns="91425" rIns="91425" bIns="91425" anchor="t" anchorCtr="0">
            <a:noAutofit/>
          </a:bodyPr>
          <a:lstStyle/>
          <a:p>
            <a:pPr marL="285750" indent="-285750" algn="l">
              <a:buFont typeface="Wingdings" panose="05000000000000000000" pitchFamily="2" charset="2"/>
              <a:buChar char="§"/>
            </a:pPr>
            <a:r>
              <a:rPr lang="hu-HU" dirty="0" err="1"/>
              <a:t>Hidden</a:t>
            </a:r>
            <a:r>
              <a:rPr lang="hu-HU" dirty="0"/>
              <a:t> </a:t>
            </a:r>
            <a:r>
              <a:rPr lang="hu-HU" dirty="0" err="1"/>
              <a:t>information</a:t>
            </a:r>
            <a:r>
              <a:rPr lang="hu-HU" dirty="0"/>
              <a:t> (</a:t>
            </a:r>
            <a:r>
              <a:rPr lang="hu-HU" dirty="0" err="1"/>
              <a:t>opponent’s</a:t>
            </a:r>
            <a:r>
              <a:rPr lang="hu-HU" dirty="0"/>
              <a:t> </a:t>
            </a:r>
            <a:r>
              <a:rPr lang="hu-HU" dirty="0" err="1"/>
              <a:t>card</a:t>
            </a:r>
            <a:r>
              <a:rPr lang="hu-HU" dirty="0"/>
              <a:t>, </a:t>
            </a:r>
            <a:r>
              <a:rPr lang="hu-HU" dirty="0" err="1"/>
              <a:t>bluff</a:t>
            </a:r>
            <a:r>
              <a:rPr lang="hu-HU" dirty="0"/>
              <a:t>)</a:t>
            </a:r>
          </a:p>
          <a:p>
            <a:pPr marL="285750" lvl="0" indent="-285750" algn="l">
              <a:buFont typeface="Wingdings" panose="05000000000000000000" pitchFamily="2" charset="2"/>
              <a:buChar char="§"/>
            </a:pPr>
            <a:r>
              <a:rPr lang="hu-HU" dirty="0"/>
              <a:t>P</a:t>
            </a:r>
            <a:r>
              <a:rPr lang="en-US" dirty="0"/>
              <a:t>layers need to balance all possible outcomes when making a decision</a:t>
            </a:r>
            <a:endParaRPr lang="hu-HU" dirty="0"/>
          </a:p>
          <a:p>
            <a:pPr marL="285750" lvl="0" indent="-285750" algn="l" rtl="0">
              <a:spcBef>
                <a:spcPts val="0"/>
              </a:spcBef>
              <a:spcAft>
                <a:spcPts val="0"/>
              </a:spcAft>
              <a:buFont typeface="Wingdings" panose="05000000000000000000" pitchFamily="2" charset="2"/>
              <a:buChar char="§"/>
            </a:pPr>
            <a:endParaRPr lang="hu-HU" dirty="0"/>
          </a:p>
          <a:p>
            <a:pPr marL="0" lvl="0" indent="0" algn="ctr" rtl="0">
              <a:spcBef>
                <a:spcPts val="0"/>
              </a:spcBef>
              <a:spcAft>
                <a:spcPts val="0"/>
              </a:spcAft>
              <a:buNone/>
            </a:pPr>
            <a:r>
              <a:rPr lang="hu-HU" dirty="0" err="1"/>
              <a:t>e.g</a:t>
            </a:r>
            <a:r>
              <a:rPr lang="hu-HU" dirty="0"/>
              <a:t>. </a:t>
            </a:r>
            <a:r>
              <a:rPr lang="hu-HU" dirty="0" err="1"/>
              <a:t>Poker</a:t>
            </a:r>
            <a:r>
              <a:rPr lang="hu-HU" dirty="0"/>
              <a:t> </a:t>
            </a:r>
          </a:p>
          <a:p>
            <a:pPr marL="0" lvl="0" indent="0" algn="ctr" rtl="0">
              <a:spcBef>
                <a:spcPts val="0"/>
              </a:spcBef>
              <a:spcAft>
                <a:spcPts val="0"/>
              </a:spcAft>
              <a:buNone/>
            </a:pPr>
            <a:endParaRPr dirty="0"/>
          </a:p>
        </p:txBody>
      </p:sp>
      <p:cxnSp>
        <p:nvCxnSpPr>
          <p:cNvPr id="227" name="Google Shape;227;p45"/>
          <p:cNvCxnSpPr/>
          <p:nvPr/>
        </p:nvCxnSpPr>
        <p:spPr>
          <a:xfrm>
            <a:off x="2996488"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5875713"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319609" y="2413923"/>
            <a:ext cx="5739549" cy="13067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a:t>LITERATURE REVIEW</a:t>
            </a:r>
            <a:endParaRPr dirty="0"/>
          </a:p>
        </p:txBody>
      </p:sp>
      <p:sp>
        <p:nvSpPr>
          <p:cNvPr id="207" name="Google Shape;207;p43"/>
          <p:cNvSpPr txBox="1">
            <a:spLocks noGrp="1"/>
          </p:cNvSpPr>
          <p:nvPr>
            <p:ph type="title" idx="2"/>
          </p:nvPr>
        </p:nvSpPr>
        <p:spPr>
          <a:xfrm>
            <a:off x="1048270" y="3287500"/>
            <a:ext cx="2109707"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a:t>
            </a:r>
            <a:r>
              <a:rPr lang="hu-HU" dirty="0"/>
              <a:t>2</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err="1"/>
              <a:t>Previous</a:t>
            </a:r>
            <a:r>
              <a:rPr lang="hu-HU" dirty="0"/>
              <a:t> </a:t>
            </a:r>
            <a:r>
              <a:rPr lang="hu-HU" dirty="0" err="1"/>
              <a:t>solutions</a:t>
            </a:r>
            <a:endParaRPr dirty="0"/>
          </a:p>
        </p:txBody>
      </p:sp>
      <p:cxnSp>
        <p:nvCxnSpPr>
          <p:cNvPr id="209" name="Google Shape;209;p43"/>
          <p:cNvCxnSpPr/>
          <p:nvPr/>
        </p:nvCxnSpPr>
        <p:spPr>
          <a:xfrm>
            <a:off x="3195968" y="3276600"/>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433654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6561482"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TIMELINE </a:t>
            </a:r>
            <a:r>
              <a:rPr lang="hu-HU" dirty="0"/>
              <a:t>OF POKER AI SOLUTIONS</a:t>
            </a:r>
            <a:endParaRPr dirty="0"/>
          </a:p>
        </p:txBody>
      </p:sp>
      <p:cxnSp>
        <p:nvCxnSpPr>
          <p:cNvPr id="1956" name="Google Shape;1956;p54"/>
          <p:cNvCxnSpPr>
            <a:cxnSpLocks/>
          </p:cNvCxnSpPr>
          <p:nvPr/>
        </p:nvCxnSpPr>
        <p:spPr>
          <a:xfrm>
            <a:off x="377072" y="2859300"/>
            <a:ext cx="8257881" cy="0"/>
          </a:xfrm>
          <a:prstGeom prst="straightConnector1">
            <a:avLst/>
          </a:prstGeom>
          <a:noFill/>
          <a:ln w="19050" cap="flat" cmpd="sng">
            <a:solidFill>
              <a:schemeClr val="accent1"/>
            </a:solidFill>
            <a:prstDash val="solid"/>
            <a:round/>
            <a:headEnd type="none" w="med" len="med"/>
            <a:tailEnd type="none" w="med" len="med"/>
          </a:ln>
        </p:spPr>
      </p:cxnSp>
      <p:sp>
        <p:nvSpPr>
          <p:cNvPr id="1957" name="Google Shape;1957;p54"/>
          <p:cNvSpPr txBox="1">
            <a:spLocks noGrp="1"/>
          </p:cNvSpPr>
          <p:nvPr>
            <p:ph type="title" idx="4294967295"/>
          </p:nvPr>
        </p:nvSpPr>
        <p:spPr>
          <a:xfrm>
            <a:off x="284686" y="2129766"/>
            <a:ext cx="903876"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sz="1400" dirty="0">
                <a:solidFill>
                  <a:schemeClr val="lt1"/>
                </a:solidFill>
              </a:rPr>
              <a:t>2008</a:t>
            </a:r>
            <a:endParaRPr sz="1400" dirty="0">
              <a:solidFill>
                <a:schemeClr val="lt1"/>
              </a:solidFill>
            </a:endParaRPr>
          </a:p>
        </p:txBody>
      </p:sp>
      <p:sp>
        <p:nvSpPr>
          <p:cNvPr id="1958" name="Google Shape;1958;p54"/>
          <p:cNvSpPr txBox="1">
            <a:spLocks noGrp="1"/>
          </p:cNvSpPr>
          <p:nvPr>
            <p:ph type="subTitle" idx="4294967295"/>
          </p:nvPr>
        </p:nvSpPr>
        <p:spPr>
          <a:xfrm>
            <a:off x="366324" y="3191953"/>
            <a:ext cx="781953"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hu-HU" sz="1400" dirty="0" err="1">
                <a:solidFill>
                  <a:schemeClr val="lt1"/>
                </a:solidFill>
              </a:rPr>
              <a:t>Polaris</a:t>
            </a:r>
            <a:endParaRPr sz="1400" dirty="0">
              <a:solidFill>
                <a:schemeClr val="lt1"/>
              </a:solidFill>
            </a:endParaRPr>
          </a:p>
        </p:txBody>
      </p:sp>
      <p:sp>
        <p:nvSpPr>
          <p:cNvPr id="1960" name="Google Shape;1960;p54"/>
          <p:cNvSpPr txBox="1">
            <a:spLocks noGrp="1"/>
          </p:cNvSpPr>
          <p:nvPr>
            <p:ph type="subTitle" idx="4294967295"/>
          </p:nvPr>
        </p:nvSpPr>
        <p:spPr>
          <a:xfrm>
            <a:off x="5972682" y="3191953"/>
            <a:ext cx="1527300" cy="7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hu-HU" sz="1400" dirty="0" err="1">
                <a:solidFill>
                  <a:schemeClr val="lt1"/>
                </a:solidFill>
              </a:rPr>
              <a:t>Liberatus</a:t>
            </a:r>
            <a:endParaRPr sz="1400" dirty="0">
              <a:solidFill>
                <a:schemeClr val="lt1"/>
              </a:solidFill>
            </a:endParaRPr>
          </a:p>
          <a:p>
            <a:pPr marL="0" lvl="0" indent="0" algn="ctr" rtl="0">
              <a:spcBef>
                <a:spcPts val="1600"/>
              </a:spcBef>
              <a:spcAft>
                <a:spcPts val="1600"/>
              </a:spcAft>
              <a:buNone/>
            </a:pPr>
            <a:endParaRPr sz="1400" dirty="0">
              <a:solidFill>
                <a:schemeClr val="lt1"/>
              </a:solidFill>
            </a:endParaRPr>
          </a:p>
        </p:txBody>
      </p:sp>
      <p:sp>
        <p:nvSpPr>
          <p:cNvPr id="1964" name="Google Shape;1964;p54"/>
          <p:cNvSpPr txBox="1">
            <a:spLocks noGrp="1"/>
          </p:cNvSpPr>
          <p:nvPr>
            <p:ph type="title" idx="4294967295"/>
          </p:nvPr>
        </p:nvSpPr>
        <p:spPr>
          <a:xfrm>
            <a:off x="7298212" y="3191953"/>
            <a:ext cx="1527300" cy="348300"/>
          </a:xfrm>
          <a:prstGeom prst="rect">
            <a:avLst/>
          </a:prstGeom>
        </p:spPr>
        <p:txBody>
          <a:bodyPr spcFirstLastPara="1" wrap="square" lIns="91425" tIns="91425" rIns="91425" bIns="91425" anchor="t" anchorCtr="0">
            <a:noAutofit/>
          </a:bodyPr>
          <a:lstStyle/>
          <a:p>
            <a:pPr lvl="0" algn="ctr"/>
            <a:r>
              <a:rPr lang="hu-HU" sz="1400" dirty="0" err="1">
                <a:latin typeface="Montserrat" panose="020B0604020202020204" charset="0"/>
              </a:rPr>
              <a:t>Pluribus</a:t>
            </a:r>
            <a:endParaRPr sz="1400" dirty="0">
              <a:solidFill>
                <a:schemeClr val="lt1"/>
              </a:solidFill>
              <a:latin typeface="Montserrat" panose="020B0604020202020204" charset="0"/>
            </a:endParaRPr>
          </a:p>
        </p:txBody>
      </p:sp>
      <p:sp>
        <p:nvSpPr>
          <p:cNvPr id="1965" name="Google Shape;1965;p54"/>
          <p:cNvSpPr/>
          <p:nvPr/>
        </p:nvSpPr>
        <p:spPr>
          <a:xfrm>
            <a:off x="627874"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5302052"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6627582"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7953112"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9" name="Google Shape;1969;p5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Google Shape;1965;p54">
            <a:extLst>
              <a:ext uri="{FF2B5EF4-FFF2-40B4-BE49-F238E27FC236}">
                <a16:creationId xmlns:a16="http://schemas.microsoft.com/office/drawing/2014/main" id="{5065E21E-D83A-4147-82B7-6C31DE1C4CBC}"/>
              </a:ext>
            </a:extLst>
          </p:cNvPr>
          <p:cNvSpPr/>
          <p:nvPr/>
        </p:nvSpPr>
        <p:spPr>
          <a:xfrm>
            <a:off x="2650992"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57;p54">
            <a:extLst>
              <a:ext uri="{FF2B5EF4-FFF2-40B4-BE49-F238E27FC236}">
                <a16:creationId xmlns:a16="http://schemas.microsoft.com/office/drawing/2014/main" id="{09857836-264D-40D2-96B5-60404508D82B}"/>
              </a:ext>
            </a:extLst>
          </p:cNvPr>
          <p:cNvSpPr txBox="1">
            <a:spLocks/>
          </p:cNvSpPr>
          <p:nvPr/>
        </p:nvSpPr>
        <p:spPr>
          <a:xfrm>
            <a:off x="2307804" y="2129766"/>
            <a:ext cx="903876"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hu-HU" sz="1400" dirty="0"/>
              <a:t>2015</a:t>
            </a:r>
          </a:p>
        </p:txBody>
      </p:sp>
      <p:sp>
        <p:nvSpPr>
          <p:cNvPr id="21" name="Google Shape;1958;p54">
            <a:extLst>
              <a:ext uri="{FF2B5EF4-FFF2-40B4-BE49-F238E27FC236}">
                <a16:creationId xmlns:a16="http://schemas.microsoft.com/office/drawing/2014/main" id="{747768AC-7F91-4A41-B503-C8CC4C430B19}"/>
              </a:ext>
            </a:extLst>
          </p:cNvPr>
          <p:cNvSpPr txBox="1">
            <a:spLocks/>
          </p:cNvSpPr>
          <p:nvPr/>
        </p:nvSpPr>
        <p:spPr>
          <a:xfrm>
            <a:off x="2144696" y="3191953"/>
            <a:ext cx="1237160" cy="72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spcAft>
                <a:spcPts val="1600"/>
              </a:spcAft>
              <a:buNone/>
            </a:pPr>
            <a:r>
              <a:rPr lang="hu-HU" sz="1400" dirty="0" err="1">
                <a:solidFill>
                  <a:schemeClr val="lt1"/>
                </a:solidFill>
              </a:rPr>
              <a:t>Cepheus</a:t>
            </a:r>
            <a:endParaRPr lang="hu-HU" sz="1400" dirty="0">
              <a:solidFill>
                <a:schemeClr val="lt1"/>
              </a:solidFill>
            </a:endParaRPr>
          </a:p>
        </p:txBody>
      </p:sp>
      <p:sp>
        <p:nvSpPr>
          <p:cNvPr id="22" name="Google Shape;1965;p54">
            <a:extLst>
              <a:ext uri="{FF2B5EF4-FFF2-40B4-BE49-F238E27FC236}">
                <a16:creationId xmlns:a16="http://schemas.microsoft.com/office/drawing/2014/main" id="{6D10AF41-C394-4325-A5A0-87A2B7D3B092}"/>
              </a:ext>
            </a:extLst>
          </p:cNvPr>
          <p:cNvSpPr/>
          <p:nvPr/>
        </p:nvSpPr>
        <p:spPr>
          <a:xfrm>
            <a:off x="3976522"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57;p54">
            <a:extLst>
              <a:ext uri="{FF2B5EF4-FFF2-40B4-BE49-F238E27FC236}">
                <a16:creationId xmlns:a16="http://schemas.microsoft.com/office/drawing/2014/main" id="{F159E055-03EF-4FD8-AED3-A338268C8648}"/>
              </a:ext>
            </a:extLst>
          </p:cNvPr>
          <p:cNvSpPr txBox="1">
            <a:spLocks/>
          </p:cNvSpPr>
          <p:nvPr/>
        </p:nvSpPr>
        <p:spPr>
          <a:xfrm>
            <a:off x="3633334" y="2129766"/>
            <a:ext cx="903876"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hu-HU" sz="1400" dirty="0"/>
              <a:t>2016</a:t>
            </a:r>
          </a:p>
        </p:txBody>
      </p:sp>
      <p:sp>
        <p:nvSpPr>
          <p:cNvPr id="24" name="Google Shape;1958;p54">
            <a:extLst>
              <a:ext uri="{FF2B5EF4-FFF2-40B4-BE49-F238E27FC236}">
                <a16:creationId xmlns:a16="http://schemas.microsoft.com/office/drawing/2014/main" id="{490A5957-ECB3-4F4F-9C34-CACEB51AC5A5}"/>
              </a:ext>
            </a:extLst>
          </p:cNvPr>
          <p:cNvSpPr txBox="1">
            <a:spLocks/>
          </p:cNvSpPr>
          <p:nvPr/>
        </p:nvSpPr>
        <p:spPr>
          <a:xfrm>
            <a:off x="3466692" y="3191953"/>
            <a:ext cx="1237160" cy="356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spcAft>
                <a:spcPts val="1600"/>
              </a:spcAft>
              <a:buNone/>
            </a:pPr>
            <a:r>
              <a:rPr lang="hu-HU" sz="1400" dirty="0">
                <a:solidFill>
                  <a:schemeClr val="lt1"/>
                </a:solidFill>
              </a:rPr>
              <a:t>NFSP</a:t>
            </a:r>
          </a:p>
        </p:txBody>
      </p:sp>
      <p:sp>
        <p:nvSpPr>
          <p:cNvPr id="25" name="Google Shape;1957;p54">
            <a:extLst>
              <a:ext uri="{FF2B5EF4-FFF2-40B4-BE49-F238E27FC236}">
                <a16:creationId xmlns:a16="http://schemas.microsoft.com/office/drawing/2014/main" id="{238E80F4-1480-4B7A-81FF-DBC841A47259}"/>
              </a:ext>
            </a:extLst>
          </p:cNvPr>
          <p:cNvSpPr txBox="1">
            <a:spLocks/>
          </p:cNvSpPr>
          <p:nvPr/>
        </p:nvSpPr>
        <p:spPr>
          <a:xfrm>
            <a:off x="4946357" y="2129766"/>
            <a:ext cx="903876"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hu-HU" sz="1400" dirty="0"/>
              <a:t>2017</a:t>
            </a:r>
          </a:p>
        </p:txBody>
      </p:sp>
      <p:sp>
        <p:nvSpPr>
          <p:cNvPr id="26" name="Google Shape;1958;p54">
            <a:extLst>
              <a:ext uri="{FF2B5EF4-FFF2-40B4-BE49-F238E27FC236}">
                <a16:creationId xmlns:a16="http://schemas.microsoft.com/office/drawing/2014/main" id="{3F2322CD-207E-4C75-BDD3-6F245707BF1F}"/>
              </a:ext>
            </a:extLst>
          </p:cNvPr>
          <p:cNvSpPr txBox="1">
            <a:spLocks/>
          </p:cNvSpPr>
          <p:nvPr/>
        </p:nvSpPr>
        <p:spPr>
          <a:xfrm>
            <a:off x="4816254" y="3191953"/>
            <a:ext cx="1237160" cy="72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spcAft>
                <a:spcPts val="1600"/>
              </a:spcAft>
              <a:buNone/>
            </a:pPr>
            <a:r>
              <a:rPr lang="hu-HU" sz="1400" dirty="0" err="1">
                <a:solidFill>
                  <a:schemeClr val="lt1"/>
                </a:solidFill>
              </a:rPr>
              <a:t>DeepStack</a:t>
            </a:r>
            <a:endParaRPr lang="hu-HU" sz="1400" dirty="0">
              <a:solidFill>
                <a:schemeClr val="lt1"/>
              </a:solidFill>
            </a:endParaRPr>
          </a:p>
        </p:txBody>
      </p:sp>
      <p:sp>
        <p:nvSpPr>
          <p:cNvPr id="27" name="Google Shape;1957;p54">
            <a:extLst>
              <a:ext uri="{FF2B5EF4-FFF2-40B4-BE49-F238E27FC236}">
                <a16:creationId xmlns:a16="http://schemas.microsoft.com/office/drawing/2014/main" id="{6E17FF2B-6338-4C2E-B68E-2F6B9FD595F9}"/>
              </a:ext>
            </a:extLst>
          </p:cNvPr>
          <p:cNvSpPr txBox="1">
            <a:spLocks/>
          </p:cNvSpPr>
          <p:nvPr/>
        </p:nvSpPr>
        <p:spPr>
          <a:xfrm>
            <a:off x="6284394" y="2129766"/>
            <a:ext cx="903876"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hu-HU" sz="1400" dirty="0"/>
              <a:t>2018</a:t>
            </a:r>
          </a:p>
        </p:txBody>
      </p:sp>
      <p:sp>
        <p:nvSpPr>
          <p:cNvPr id="28" name="Google Shape;1957;p54">
            <a:extLst>
              <a:ext uri="{FF2B5EF4-FFF2-40B4-BE49-F238E27FC236}">
                <a16:creationId xmlns:a16="http://schemas.microsoft.com/office/drawing/2014/main" id="{2B56F734-B058-4CE1-9A2A-3894927367FF}"/>
              </a:ext>
            </a:extLst>
          </p:cNvPr>
          <p:cNvSpPr txBox="1">
            <a:spLocks/>
          </p:cNvSpPr>
          <p:nvPr/>
        </p:nvSpPr>
        <p:spPr>
          <a:xfrm>
            <a:off x="7609924" y="2129766"/>
            <a:ext cx="903876"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hu-HU" sz="1400" dirty="0"/>
              <a:t>2019</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511523"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a:t>METHODOLOGY</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a:t>
            </a:r>
            <a:r>
              <a:rPr lang="hu-HU" dirty="0"/>
              <a:t>3</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err="1"/>
              <a:t>Environment</a:t>
            </a:r>
            <a:r>
              <a:rPr lang="hu-HU" dirty="0"/>
              <a:t> and </a:t>
            </a:r>
            <a:r>
              <a:rPr lang="hu-HU" dirty="0" err="1"/>
              <a:t>Algorithm</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6376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ENVIRONMENT</a:t>
            </a:r>
            <a:endParaRPr dirty="0">
              <a:solidFill>
                <a:schemeClr val="accent1"/>
              </a:solidFill>
            </a:endParaRPr>
          </a:p>
        </p:txBody>
      </p:sp>
      <p:sp>
        <p:nvSpPr>
          <p:cNvPr id="215" name="Google Shape;215;p44"/>
          <p:cNvSpPr txBox="1">
            <a:spLocks noGrp="1"/>
          </p:cNvSpPr>
          <p:nvPr>
            <p:ph type="body" idx="1"/>
          </p:nvPr>
        </p:nvSpPr>
        <p:spPr>
          <a:xfrm>
            <a:off x="5274141" y="1466876"/>
            <a:ext cx="3633500"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err="1"/>
              <a:t>RLCard</a:t>
            </a:r>
            <a:r>
              <a:rPr lang="hu-HU" dirty="0"/>
              <a:t> </a:t>
            </a:r>
            <a:r>
              <a:rPr lang="hu-HU" dirty="0" err="1"/>
              <a:t>toolkit</a:t>
            </a:r>
            <a:endParaRPr dirty="0"/>
          </a:p>
          <a:p>
            <a:pPr lvl="0">
              <a:spcBef>
                <a:spcPts val="1600"/>
              </a:spcBef>
              <a:buFont typeface="Wingdings" panose="05000000000000000000" pitchFamily="2" charset="2"/>
              <a:buChar char="§"/>
            </a:pPr>
            <a:r>
              <a:rPr lang="hu-HU" dirty="0"/>
              <a:t>F</a:t>
            </a:r>
            <a:r>
              <a:rPr lang="en-US" dirty="0"/>
              <a:t>or reinforcement learning research </a:t>
            </a:r>
            <a:endParaRPr lang="hu-HU" dirty="0"/>
          </a:p>
          <a:p>
            <a:pPr lvl="0">
              <a:spcBef>
                <a:spcPts val="1600"/>
              </a:spcBef>
              <a:buFont typeface="Wingdings" panose="05000000000000000000" pitchFamily="2" charset="2"/>
              <a:buChar char="§"/>
            </a:pPr>
            <a:endParaRPr dirty="0"/>
          </a:p>
          <a:p>
            <a:pPr lvl="0">
              <a:buFont typeface="Wingdings" panose="05000000000000000000" pitchFamily="2" charset="2"/>
              <a:buChar char="§"/>
            </a:pPr>
            <a:r>
              <a:rPr lang="en-US" dirty="0"/>
              <a:t>Limit </a:t>
            </a:r>
            <a:r>
              <a:rPr lang="en-US" dirty="0" err="1"/>
              <a:t>Hold’em</a:t>
            </a:r>
            <a:r>
              <a:rPr lang="en-US" dirty="0"/>
              <a:t> and Leduc </a:t>
            </a:r>
            <a:r>
              <a:rPr lang="en-US" dirty="0" err="1"/>
              <a:t>Hold’em</a:t>
            </a:r>
            <a:r>
              <a:rPr lang="en-US" dirty="0"/>
              <a:t> environment</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Kép 2">
            <a:extLst>
              <a:ext uri="{FF2B5EF4-FFF2-40B4-BE49-F238E27FC236}">
                <a16:creationId xmlns:a16="http://schemas.microsoft.com/office/drawing/2014/main" id="{49688DD1-D6CC-46A1-999F-118185427FE0}"/>
              </a:ext>
            </a:extLst>
          </p:cNvPr>
          <p:cNvPicPr>
            <a:picLocks noChangeAspect="1"/>
          </p:cNvPicPr>
          <p:nvPr/>
        </p:nvPicPr>
        <p:blipFill>
          <a:blip r:embed="rId3"/>
          <a:stretch>
            <a:fillRect/>
          </a:stretch>
        </p:blipFill>
        <p:spPr>
          <a:xfrm>
            <a:off x="1026200" y="1266679"/>
            <a:ext cx="4090601" cy="3041548"/>
          </a:xfrm>
          <a:prstGeom prst="rect">
            <a:avLst/>
          </a:prstGeom>
        </p:spPr>
      </p:pic>
      <p:sp>
        <p:nvSpPr>
          <p:cNvPr id="7" name="Szövegdoboz 6">
            <a:extLst>
              <a:ext uri="{FF2B5EF4-FFF2-40B4-BE49-F238E27FC236}">
                <a16:creationId xmlns:a16="http://schemas.microsoft.com/office/drawing/2014/main" id="{8039DCA1-49DF-44C2-B459-E08ABBA7378E}"/>
              </a:ext>
            </a:extLst>
          </p:cNvPr>
          <p:cNvSpPr txBox="1"/>
          <p:nvPr/>
        </p:nvSpPr>
        <p:spPr>
          <a:xfrm>
            <a:off x="197963" y="4715062"/>
            <a:ext cx="8738647" cy="369332"/>
          </a:xfrm>
          <a:prstGeom prst="rect">
            <a:avLst/>
          </a:prstGeom>
          <a:noFill/>
        </p:spPr>
        <p:txBody>
          <a:bodyPr wrap="square" rtlCol="0">
            <a:spAutoFit/>
          </a:bodyPr>
          <a:lstStyle/>
          <a:p>
            <a:r>
              <a:rPr lang="hu-HU" sz="900" dirty="0"/>
              <a:t>Image:</a:t>
            </a:r>
            <a:endParaRPr lang="hu-HU" dirty="0"/>
          </a:p>
          <a:p>
            <a:r>
              <a:rPr lang="hu-HU" sz="900" dirty="0"/>
              <a:t>https://arxiv.org/pdf/1910.04376.pdf</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499" y="445025"/>
            <a:ext cx="6951733" cy="94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a:t>LEDUC HOLD’EM AND LIMIT HOLD’EM</a:t>
            </a:r>
            <a:endParaRPr dirty="0"/>
          </a:p>
        </p:txBody>
      </p:sp>
      <p:sp>
        <p:nvSpPr>
          <p:cNvPr id="2099" name="Google Shape;2099;p63"/>
          <p:cNvSpPr txBox="1">
            <a:spLocks noGrp="1"/>
          </p:cNvSpPr>
          <p:nvPr>
            <p:ph type="subTitle" idx="1"/>
          </p:nvPr>
        </p:nvSpPr>
        <p:spPr>
          <a:xfrm>
            <a:off x="622173" y="1713050"/>
            <a:ext cx="3443666" cy="2818022"/>
          </a:xfrm>
          <a:prstGeom prst="rect">
            <a:avLst/>
          </a:prstGeom>
        </p:spPr>
        <p:txBody>
          <a:bodyPr spcFirstLastPara="1" wrap="square" lIns="91425" tIns="91425" rIns="91425" bIns="91425" anchor="t" anchorCtr="0">
            <a:noAutofit/>
          </a:bodyPr>
          <a:lstStyle/>
          <a:p>
            <a:pPr marL="0" lvl="0" indent="0"/>
            <a:r>
              <a:rPr lang="hu-HU" dirty="0"/>
              <a:t>6 </a:t>
            </a:r>
            <a:r>
              <a:rPr lang="hu-HU" dirty="0" err="1"/>
              <a:t>cards</a:t>
            </a:r>
            <a:r>
              <a:rPr lang="hu-HU" dirty="0"/>
              <a:t> (</a:t>
            </a:r>
            <a:r>
              <a:rPr lang="en-US" dirty="0"/>
              <a:t>two pairs of K, Q</a:t>
            </a:r>
            <a:r>
              <a:rPr lang="hu-HU" dirty="0"/>
              <a:t>, </a:t>
            </a:r>
            <a:r>
              <a:rPr lang="en-US" dirty="0"/>
              <a:t>J </a:t>
            </a:r>
            <a:r>
              <a:rPr lang="hu-HU" dirty="0"/>
              <a:t>) </a:t>
            </a:r>
          </a:p>
          <a:p>
            <a:pPr marL="0" lvl="0" indent="0" algn="r" rtl="0">
              <a:spcBef>
                <a:spcPts val="0"/>
              </a:spcBef>
              <a:spcAft>
                <a:spcPts val="0"/>
              </a:spcAft>
              <a:buNone/>
            </a:pPr>
            <a:endParaRPr lang="hu-HU" dirty="0"/>
          </a:p>
          <a:p>
            <a:pPr marL="0" lvl="0" indent="0" algn="r" rtl="0">
              <a:spcBef>
                <a:spcPts val="0"/>
              </a:spcBef>
              <a:spcAft>
                <a:spcPts val="0"/>
              </a:spcAft>
              <a:buNone/>
            </a:pPr>
            <a:r>
              <a:rPr lang="hu-HU" dirty="0"/>
              <a:t>2 </a:t>
            </a:r>
            <a:r>
              <a:rPr lang="hu-HU" dirty="0" err="1"/>
              <a:t>rounds</a:t>
            </a:r>
            <a:endParaRPr lang="hu-HU" dirty="0"/>
          </a:p>
          <a:p>
            <a:pPr marL="0" lvl="0" indent="0" algn="r" rtl="0">
              <a:spcBef>
                <a:spcPts val="0"/>
              </a:spcBef>
              <a:spcAft>
                <a:spcPts val="0"/>
              </a:spcAft>
              <a:buNone/>
            </a:pPr>
            <a:endParaRPr lang="hu-HU" dirty="0"/>
          </a:p>
          <a:p>
            <a:pPr marL="0" lvl="0" indent="0" algn="r" rtl="0">
              <a:spcBef>
                <a:spcPts val="0"/>
              </a:spcBef>
              <a:spcAft>
                <a:spcPts val="0"/>
              </a:spcAft>
              <a:buNone/>
            </a:pPr>
            <a:r>
              <a:rPr lang="hu-HU" dirty="0"/>
              <a:t>2 </a:t>
            </a:r>
            <a:r>
              <a:rPr lang="hu-HU" i="1" dirty="0" err="1"/>
              <a:t>raise</a:t>
            </a:r>
            <a:r>
              <a:rPr lang="hu-HU" dirty="0"/>
              <a:t> </a:t>
            </a:r>
            <a:r>
              <a:rPr lang="hu-HU" dirty="0" err="1"/>
              <a:t>action</a:t>
            </a:r>
            <a:r>
              <a:rPr lang="hu-HU" dirty="0"/>
              <a:t> in </a:t>
            </a:r>
            <a:r>
              <a:rPr lang="hu-HU" dirty="0" err="1"/>
              <a:t>first</a:t>
            </a:r>
            <a:r>
              <a:rPr lang="hu-HU" dirty="0"/>
              <a:t> </a:t>
            </a:r>
            <a:r>
              <a:rPr lang="hu-HU" dirty="0" err="1"/>
              <a:t>round</a:t>
            </a:r>
            <a:endParaRPr lang="hu-HU" dirty="0"/>
          </a:p>
          <a:p>
            <a:pPr marL="0" lvl="0" indent="0" algn="r" rtl="0">
              <a:spcBef>
                <a:spcPts val="0"/>
              </a:spcBef>
              <a:spcAft>
                <a:spcPts val="0"/>
              </a:spcAft>
              <a:buNone/>
            </a:pPr>
            <a:r>
              <a:rPr lang="hu-HU" dirty="0"/>
              <a:t>4 </a:t>
            </a:r>
            <a:r>
              <a:rPr lang="hu-HU" i="1" dirty="0" err="1"/>
              <a:t>raise</a:t>
            </a:r>
            <a:r>
              <a:rPr lang="hu-HU" dirty="0"/>
              <a:t> </a:t>
            </a:r>
            <a:r>
              <a:rPr lang="hu-HU" dirty="0" err="1"/>
              <a:t>action</a:t>
            </a:r>
            <a:r>
              <a:rPr lang="hu-HU" dirty="0"/>
              <a:t> in </a:t>
            </a:r>
            <a:r>
              <a:rPr lang="hu-HU" dirty="0" err="1"/>
              <a:t>second</a:t>
            </a:r>
            <a:r>
              <a:rPr lang="hu-HU" dirty="0"/>
              <a:t> </a:t>
            </a:r>
            <a:r>
              <a:rPr lang="hu-HU" dirty="0" err="1"/>
              <a:t>round</a:t>
            </a:r>
            <a:endParaRPr lang="hu-HU" dirty="0"/>
          </a:p>
          <a:p>
            <a:pPr marL="0" lvl="0" indent="0" algn="r" rtl="0">
              <a:spcBef>
                <a:spcPts val="0"/>
              </a:spcBef>
              <a:spcAft>
                <a:spcPts val="0"/>
              </a:spcAft>
              <a:buNone/>
            </a:pPr>
            <a:endParaRPr dirty="0"/>
          </a:p>
        </p:txBody>
      </p:sp>
      <p:sp>
        <p:nvSpPr>
          <p:cNvPr id="2103" name="Google Shape;2103;p63"/>
          <p:cNvSpPr txBox="1">
            <a:spLocks noGrp="1"/>
          </p:cNvSpPr>
          <p:nvPr>
            <p:ph type="subTitle" idx="6"/>
          </p:nvPr>
        </p:nvSpPr>
        <p:spPr>
          <a:xfrm>
            <a:off x="5078162" y="1713051"/>
            <a:ext cx="3311691" cy="16291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52 </a:t>
            </a:r>
            <a:r>
              <a:rPr lang="hu-HU" dirty="0" err="1"/>
              <a:t>cards</a:t>
            </a:r>
            <a:endParaRPr lang="hu-HU" dirty="0"/>
          </a:p>
          <a:p>
            <a:pPr marL="0" lvl="0" indent="0" algn="l" rtl="0">
              <a:spcBef>
                <a:spcPts val="0"/>
              </a:spcBef>
              <a:spcAft>
                <a:spcPts val="0"/>
              </a:spcAft>
              <a:buNone/>
            </a:pPr>
            <a:endParaRPr lang="hu-HU" dirty="0"/>
          </a:p>
          <a:p>
            <a:pPr marL="0" lvl="0" indent="0" algn="l" rtl="0">
              <a:spcBef>
                <a:spcPts val="0"/>
              </a:spcBef>
              <a:spcAft>
                <a:spcPts val="0"/>
              </a:spcAft>
              <a:buNone/>
            </a:pPr>
            <a:r>
              <a:rPr lang="hu-HU" dirty="0"/>
              <a:t>4 </a:t>
            </a:r>
            <a:r>
              <a:rPr lang="hu-HU" dirty="0" err="1"/>
              <a:t>rounds</a:t>
            </a:r>
            <a:endParaRPr lang="hu-HU" dirty="0"/>
          </a:p>
          <a:p>
            <a:pPr marL="0" lvl="0" indent="0" algn="l" rtl="0">
              <a:spcBef>
                <a:spcPts val="0"/>
              </a:spcBef>
              <a:spcAft>
                <a:spcPts val="0"/>
              </a:spcAft>
              <a:buNone/>
            </a:pPr>
            <a:endParaRPr lang="hu-HU" dirty="0"/>
          </a:p>
          <a:p>
            <a:pPr marL="0" indent="0"/>
            <a:r>
              <a:rPr lang="hu-HU" dirty="0"/>
              <a:t>4 </a:t>
            </a:r>
            <a:r>
              <a:rPr lang="hu-HU" i="1" dirty="0" err="1"/>
              <a:t>raise</a:t>
            </a:r>
            <a:r>
              <a:rPr lang="hu-HU" dirty="0"/>
              <a:t> </a:t>
            </a:r>
            <a:r>
              <a:rPr lang="hu-HU" dirty="0" err="1"/>
              <a:t>action</a:t>
            </a:r>
            <a:r>
              <a:rPr lang="hu-HU" dirty="0"/>
              <a:t> in </a:t>
            </a:r>
            <a:r>
              <a:rPr lang="hu-HU" dirty="0" err="1"/>
              <a:t>each</a:t>
            </a:r>
            <a:r>
              <a:rPr lang="hu-HU" dirty="0"/>
              <a:t> </a:t>
            </a:r>
            <a:r>
              <a:rPr lang="hu-HU" dirty="0" err="1"/>
              <a:t>round</a:t>
            </a:r>
            <a:endParaRPr lang="hu-HU" dirty="0"/>
          </a:p>
          <a:p>
            <a:pPr marL="0" lvl="0" indent="0" algn="l" rtl="0">
              <a:spcBef>
                <a:spcPts val="0"/>
              </a:spcBef>
              <a:spcAft>
                <a:spcPts val="0"/>
              </a:spcAft>
              <a:buNone/>
            </a:pPr>
            <a:endParaRPr lang="hu-HU" dirty="0"/>
          </a:p>
          <a:p>
            <a:pPr marL="0" lvl="0" indent="0" algn="l" rtl="0">
              <a:spcBef>
                <a:spcPts val="0"/>
              </a:spcBef>
              <a:spcAft>
                <a:spcPts val="0"/>
              </a:spcAft>
              <a:buNone/>
            </a:pPr>
            <a:endParaRPr lang="hu-HU" dirty="0"/>
          </a:p>
        </p:txBody>
      </p:sp>
      <p:cxnSp>
        <p:nvCxnSpPr>
          <p:cNvPr id="2106" name="Google Shape;2106;p63"/>
          <p:cNvCxnSpPr/>
          <p:nvPr/>
        </p:nvCxnSpPr>
        <p:spPr>
          <a:xfrm>
            <a:off x="1412699"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08" name="Google Shape;2108;p63"/>
          <p:cNvCxnSpPr/>
          <p:nvPr/>
        </p:nvCxnSpPr>
        <p:spPr>
          <a:xfrm>
            <a:off x="4572000" y="1566172"/>
            <a:ext cx="0" cy="2964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1332</Words>
  <Application>Microsoft Office PowerPoint</Application>
  <PresentationFormat>Diavetítés a képernyőre (16:9 oldalarány)</PresentationFormat>
  <Paragraphs>247</Paragraphs>
  <Slides>26</Slides>
  <Notes>26</Notes>
  <HiddenSlides>0</HiddenSlides>
  <MMClips>0</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26</vt:i4>
      </vt:variant>
    </vt:vector>
  </HeadingPairs>
  <TitlesOfParts>
    <vt:vector size="33" baseType="lpstr">
      <vt:lpstr>Wingdings</vt:lpstr>
      <vt:lpstr>Arial</vt:lpstr>
      <vt:lpstr>Montserrat ExtraLight</vt:lpstr>
      <vt:lpstr>Montserrat ExtraBold</vt:lpstr>
      <vt:lpstr>Montserrat</vt:lpstr>
      <vt:lpstr>Montserrat Medium</vt:lpstr>
      <vt:lpstr>Futuristic Background by Slidesgo</vt:lpstr>
      <vt:lpstr>   Building Poker Bot with  Reinforcement Learning </vt:lpstr>
      <vt:lpstr>CONTENTS</vt:lpstr>
      <vt:lpstr>INTRODUCTION</vt:lpstr>
      <vt:lpstr>GAME THEORY</vt:lpstr>
      <vt:lpstr>LITERATURE REVIEW</vt:lpstr>
      <vt:lpstr>TIMELINE OF POKER AI SOLUTIONS</vt:lpstr>
      <vt:lpstr>METHODOLOGY</vt:lpstr>
      <vt:lpstr>ENVIRONMENT</vt:lpstr>
      <vt:lpstr>LEDUC HOLD’EM AND LIMIT HOLD’EM</vt:lpstr>
      <vt:lpstr>ALGORITHM</vt:lpstr>
      <vt:lpstr>ALGORITHM</vt:lpstr>
      <vt:lpstr>… AND THE EXTRA COMPONENT</vt:lpstr>
      <vt:lpstr>HYPERPARAMETER TUNING</vt:lpstr>
      <vt:lpstr>PowerPoint-bemutató</vt:lpstr>
      <vt:lpstr>PowerPoint-bemutató</vt:lpstr>
      <vt:lpstr>PowerPoint-bemutató</vt:lpstr>
      <vt:lpstr>RESULTS</vt:lpstr>
      <vt:lpstr>LEDUC HOLD’EM</vt:lpstr>
      <vt:lpstr>LIMIT HOLD’EM</vt:lpstr>
      <vt:lpstr>LEDUC HOLD’EM: AGAINST PRETRAINED AGENT</vt:lpstr>
      <vt:lpstr>LEDUC HOLD’EM: WHO HAS MORE CHIPS</vt:lpstr>
      <vt:lpstr>POKER BOT WITH DQN-CAR</vt:lpstr>
      <vt:lpstr>DEMO</vt:lpstr>
      <vt:lpstr>CONCLUSION</vt:lpstr>
      <vt:lpstr>01</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dc:creator>Mónika Farsang</dc:creator>
  <cp:lastModifiedBy>Mónika Farsang</cp:lastModifiedBy>
  <cp:revision>25</cp:revision>
  <dcterms:modified xsi:type="dcterms:W3CDTF">2021-01-02T20:52:57Z</dcterms:modified>
</cp:coreProperties>
</file>